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79" r:id="rId3"/>
    <p:sldId id="265" r:id="rId4"/>
    <p:sldId id="257" r:id="rId5"/>
    <p:sldId id="264" r:id="rId6"/>
    <p:sldId id="266" r:id="rId7"/>
    <p:sldId id="267" r:id="rId8"/>
    <p:sldId id="272" r:id="rId9"/>
    <p:sldId id="258" r:id="rId10"/>
    <p:sldId id="276" r:id="rId11"/>
    <p:sldId id="277" r:id="rId12"/>
    <p:sldId id="260" r:id="rId13"/>
    <p:sldId id="281" r:id="rId14"/>
    <p:sldId id="278" r:id="rId15"/>
    <p:sldId id="271" r:id="rId16"/>
    <p:sldId id="273" r:id="rId17"/>
    <p:sldId id="280" r:id="rId18"/>
    <p:sldId id="262" r:id="rId19"/>
    <p:sldId id="26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2"/>
    <p:restoredTop sz="91156"/>
  </p:normalViewPr>
  <p:slideViewPr>
    <p:cSldViewPr snapToGrid="0" snapToObjects="1">
      <p:cViewPr varScale="1">
        <p:scale>
          <a:sx n="116" d="100"/>
          <a:sy n="116" d="100"/>
        </p:scale>
        <p:origin x="9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image" Target="../media/image26.jpg"/></Relationships>
</file>

<file path=ppt/diagrams/_rels/drawing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image" Target="../media/image2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9628A6-A8A2-493F-AA61-EB4EBCBC506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607DEDF1-FE17-4AA0-8CE2-5DE6628E6534}">
      <dgm:prSet/>
      <dgm:spPr/>
      <dgm:t>
        <a:bodyPr/>
        <a:lstStyle/>
        <a:p>
          <a:r>
            <a:rPr lang="en-US"/>
            <a:t>Reduced tilling provides higher yield production after 7 years</a:t>
          </a:r>
        </a:p>
      </dgm:t>
    </dgm:pt>
    <dgm:pt modelId="{AA1E7284-508E-4E1B-A932-2C907A6A78BF}" type="parTrans" cxnId="{55227C0C-7BB3-4F98-895D-3E975C3F84A8}">
      <dgm:prSet/>
      <dgm:spPr/>
      <dgm:t>
        <a:bodyPr/>
        <a:lstStyle/>
        <a:p>
          <a:endParaRPr lang="en-US"/>
        </a:p>
      </dgm:t>
    </dgm:pt>
    <dgm:pt modelId="{9F5911B0-BD9C-4E69-81BD-DE9058EE110A}" type="sibTrans" cxnId="{55227C0C-7BB3-4F98-895D-3E975C3F84A8}">
      <dgm:prSet/>
      <dgm:spPr/>
      <dgm:t>
        <a:bodyPr/>
        <a:lstStyle/>
        <a:p>
          <a:endParaRPr lang="en-US"/>
        </a:p>
      </dgm:t>
    </dgm:pt>
    <dgm:pt modelId="{A409B7F2-4D8A-4F03-96F6-774CC8A1E069}">
      <dgm:prSet/>
      <dgm:spPr/>
      <dgm:t>
        <a:bodyPr/>
        <a:lstStyle/>
        <a:p>
          <a:r>
            <a:rPr lang="en-US" dirty="0"/>
            <a:t>Dirt still requires movement to assist in stimulation</a:t>
          </a:r>
        </a:p>
      </dgm:t>
    </dgm:pt>
    <dgm:pt modelId="{3FEAC3DF-DCB0-4490-8E2E-06CD0365D551}" type="parTrans" cxnId="{EE32473C-A899-48B1-9BA2-144853C88A90}">
      <dgm:prSet/>
      <dgm:spPr/>
      <dgm:t>
        <a:bodyPr/>
        <a:lstStyle/>
        <a:p>
          <a:endParaRPr lang="en-US"/>
        </a:p>
      </dgm:t>
    </dgm:pt>
    <dgm:pt modelId="{CED693F4-6916-41B1-BAF5-516C881D85DD}" type="sibTrans" cxnId="{EE32473C-A899-48B1-9BA2-144853C88A90}">
      <dgm:prSet/>
      <dgm:spPr/>
      <dgm:t>
        <a:bodyPr/>
        <a:lstStyle/>
        <a:p>
          <a:endParaRPr lang="en-US"/>
        </a:p>
      </dgm:t>
    </dgm:pt>
    <dgm:pt modelId="{6264B426-248B-411C-BD4C-63B216C81312}">
      <dgm:prSet/>
      <dgm:spPr/>
      <dgm:t>
        <a:bodyPr/>
        <a:lstStyle/>
        <a:p>
          <a:r>
            <a:rPr lang="en-US"/>
            <a:t>Biodiversity</a:t>
          </a:r>
        </a:p>
      </dgm:t>
    </dgm:pt>
    <dgm:pt modelId="{B63898E9-30DF-4F0F-880F-651E34AC5816}" type="parTrans" cxnId="{7DCCEEBB-7309-489B-BE46-9CCBFBF79E34}">
      <dgm:prSet/>
      <dgm:spPr/>
      <dgm:t>
        <a:bodyPr/>
        <a:lstStyle/>
        <a:p>
          <a:endParaRPr lang="en-US"/>
        </a:p>
      </dgm:t>
    </dgm:pt>
    <dgm:pt modelId="{73AE28E7-EC1B-4CBF-82BD-C42F6353C648}" type="sibTrans" cxnId="{7DCCEEBB-7309-489B-BE46-9CCBFBF79E34}">
      <dgm:prSet/>
      <dgm:spPr/>
      <dgm:t>
        <a:bodyPr/>
        <a:lstStyle/>
        <a:p>
          <a:endParaRPr lang="en-US"/>
        </a:p>
      </dgm:t>
    </dgm:pt>
    <dgm:pt modelId="{18D94958-D0E2-4C2A-82C2-2DDEE787A58D}">
      <dgm:prSet/>
      <dgm:spPr/>
      <dgm:t>
        <a:bodyPr/>
        <a:lstStyle/>
        <a:p>
          <a:r>
            <a:rPr lang="en-US"/>
            <a:t>Enhanced water availability</a:t>
          </a:r>
        </a:p>
      </dgm:t>
    </dgm:pt>
    <dgm:pt modelId="{591413A6-3171-43EF-B0FF-3773C86FF74B}" type="parTrans" cxnId="{957072C6-1341-4DC2-BDB6-341EBABF1201}">
      <dgm:prSet/>
      <dgm:spPr/>
      <dgm:t>
        <a:bodyPr/>
        <a:lstStyle/>
        <a:p>
          <a:endParaRPr lang="en-US"/>
        </a:p>
      </dgm:t>
    </dgm:pt>
    <dgm:pt modelId="{ED5DA9E3-C047-4D95-A31C-BB5C05E718BF}" type="sibTrans" cxnId="{957072C6-1341-4DC2-BDB6-341EBABF1201}">
      <dgm:prSet/>
      <dgm:spPr/>
      <dgm:t>
        <a:bodyPr/>
        <a:lstStyle/>
        <a:p>
          <a:endParaRPr lang="en-US"/>
        </a:p>
      </dgm:t>
    </dgm:pt>
    <dgm:pt modelId="{BAE0092D-637A-41EE-AFEA-4162FF3B6399}">
      <dgm:prSet/>
      <dgm:spPr/>
      <dgm:t>
        <a:bodyPr/>
        <a:lstStyle/>
        <a:p>
          <a:r>
            <a:rPr lang="en-US"/>
            <a:t>Carbon sequestration</a:t>
          </a:r>
        </a:p>
      </dgm:t>
    </dgm:pt>
    <dgm:pt modelId="{0FB23875-B92E-4146-92A3-EF06970877BC}" type="parTrans" cxnId="{E33369A9-C1D7-4750-A059-AA70FED25DAE}">
      <dgm:prSet/>
      <dgm:spPr/>
      <dgm:t>
        <a:bodyPr/>
        <a:lstStyle/>
        <a:p>
          <a:endParaRPr lang="en-US"/>
        </a:p>
      </dgm:t>
    </dgm:pt>
    <dgm:pt modelId="{1D26A1F5-100A-40FB-8EE2-B887061B67FA}" type="sibTrans" cxnId="{E33369A9-C1D7-4750-A059-AA70FED25DAE}">
      <dgm:prSet/>
      <dgm:spPr/>
      <dgm:t>
        <a:bodyPr/>
        <a:lstStyle/>
        <a:p>
          <a:endParaRPr lang="en-US"/>
        </a:p>
      </dgm:t>
    </dgm:pt>
    <dgm:pt modelId="{10FFA33B-BC1A-D94D-B17A-00F1C51E8561}" type="pres">
      <dgm:prSet presAssocID="{769628A6-A8A2-493F-AA61-EB4EBCBC5061}" presName="linear" presStyleCnt="0">
        <dgm:presLayoutVars>
          <dgm:dir/>
          <dgm:resizeHandles val="exact"/>
        </dgm:presLayoutVars>
      </dgm:prSet>
      <dgm:spPr/>
    </dgm:pt>
    <dgm:pt modelId="{3E576578-5839-094B-B7E3-7A389221026F}" type="pres">
      <dgm:prSet presAssocID="{607DEDF1-FE17-4AA0-8CE2-5DE6628E6534}" presName="comp" presStyleCnt="0"/>
      <dgm:spPr/>
    </dgm:pt>
    <dgm:pt modelId="{AE473140-14CE-F94A-B82A-965DF01857EB}" type="pres">
      <dgm:prSet presAssocID="{607DEDF1-FE17-4AA0-8CE2-5DE6628E6534}" presName="box" presStyleLbl="node1" presStyleIdx="0" presStyleCnt="2"/>
      <dgm:spPr/>
    </dgm:pt>
    <dgm:pt modelId="{F60240C5-CDD4-B14D-8D53-6E5E8EC5D83A}" type="pres">
      <dgm:prSet presAssocID="{607DEDF1-FE17-4AA0-8CE2-5DE6628E6534}" presName="img" presStyleLbl="fgImgPlace1" presStyleIdx="0" presStyleCnt="2"/>
      <dgm:spPr>
        <a:blipFill>
          <a:blip xmlns:r="http://schemas.openxmlformats.org/officeDocument/2006/relationships" r:embed="rId1"/>
          <a:srcRect/>
          <a:stretch>
            <a:fillRect l="-77000" r="-77000"/>
          </a:stretch>
        </a:blipFill>
      </dgm:spPr>
      <dgm:extLst>
        <a:ext uri="{E40237B7-FDA0-4F09-8148-C483321AD2D9}">
          <dgm14:cNvPr xmlns:dgm14="http://schemas.microsoft.com/office/drawing/2010/diagram" id="0" name="" descr="Tractor in a field"/>
        </a:ext>
      </dgm:extLst>
    </dgm:pt>
    <dgm:pt modelId="{BB9ED594-27FF-3D41-9951-6A291628B7D5}" type="pres">
      <dgm:prSet presAssocID="{607DEDF1-FE17-4AA0-8CE2-5DE6628E6534}" presName="text" presStyleLbl="node1" presStyleIdx="0" presStyleCnt="2">
        <dgm:presLayoutVars>
          <dgm:bulletEnabled val="1"/>
        </dgm:presLayoutVars>
      </dgm:prSet>
      <dgm:spPr/>
    </dgm:pt>
    <dgm:pt modelId="{76ABF516-DC3C-5F4E-B3BB-BE2E538C74A8}" type="pres">
      <dgm:prSet presAssocID="{9F5911B0-BD9C-4E69-81BD-DE9058EE110A}" presName="spacer" presStyleCnt="0"/>
      <dgm:spPr/>
    </dgm:pt>
    <dgm:pt modelId="{6E57788C-2B73-5F4A-88AF-E2AB4C62F269}" type="pres">
      <dgm:prSet presAssocID="{A409B7F2-4D8A-4F03-96F6-774CC8A1E069}" presName="comp" presStyleCnt="0"/>
      <dgm:spPr/>
    </dgm:pt>
    <dgm:pt modelId="{D0529DF1-CAA2-2842-BAC7-2774AA56653F}" type="pres">
      <dgm:prSet presAssocID="{A409B7F2-4D8A-4F03-96F6-774CC8A1E069}" presName="box" presStyleLbl="node1" presStyleIdx="1" presStyleCnt="2"/>
      <dgm:spPr/>
    </dgm:pt>
    <dgm:pt modelId="{687D75DE-8761-ED4B-B66E-88601BF67C0A}" type="pres">
      <dgm:prSet presAssocID="{A409B7F2-4D8A-4F03-96F6-774CC8A1E069}" presName="img" presStyleLbl="fgImgPlace1" presStyleIdx="1" presStyleCnt="2"/>
      <dgm:spPr>
        <a:blipFill>
          <a:blip xmlns:r="http://schemas.openxmlformats.org/officeDocument/2006/relationships" r:embed="rId2"/>
          <a:srcRect/>
          <a:stretch>
            <a:fillRect l="-77000" r="-77000"/>
          </a:stretch>
        </a:blipFill>
      </dgm:spPr>
      <dgm:extLst>
        <a:ext uri="{E40237B7-FDA0-4F09-8148-C483321AD2D9}">
          <dgm14:cNvPr xmlns:dgm14="http://schemas.microsoft.com/office/drawing/2010/diagram" id="0" name="" descr="Hands holding soil"/>
        </a:ext>
      </dgm:extLst>
    </dgm:pt>
    <dgm:pt modelId="{621C454C-CF6C-F747-B459-3D06013ED504}" type="pres">
      <dgm:prSet presAssocID="{A409B7F2-4D8A-4F03-96F6-774CC8A1E069}" presName="text" presStyleLbl="node1" presStyleIdx="1" presStyleCnt="2">
        <dgm:presLayoutVars>
          <dgm:bulletEnabled val="1"/>
        </dgm:presLayoutVars>
      </dgm:prSet>
      <dgm:spPr/>
    </dgm:pt>
  </dgm:ptLst>
  <dgm:cxnLst>
    <dgm:cxn modelId="{9D9D2701-59C4-604A-A9DA-50E1CD45FC1C}" type="presOf" srcId="{18D94958-D0E2-4C2A-82C2-2DDEE787A58D}" destId="{D0529DF1-CAA2-2842-BAC7-2774AA56653F}" srcOrd="0" destOrd="2" presId="urn:microsoft.com/office/officeart/2005/8/layout/vList4"/>
    <dgm:cxn modelId="{55227C0C-7BB3-4F98-895D-3E975C3F84A8}" srcId="{769628A6-A8A2-493F-AA61-EB4EBCBC5061}" destId="{607DEDF1-FE17-4AA0-8CE2-5DE6628E6534}" srcOrd="0" destOrd="0" parTransId="{AA1E7284-508E-4E1B-A932-2C907A6A78BF}" sibTransId="{9F5911B0-BD9C-4E69-81BD-DE9058EE110A}"/>
    <dgm:cxn modelId="{6A99460D-72C7-B441-BAD5-912FF6DDE4BA}" type="presOf" srcId="{A409B7F2-4D8A-4F03-96F6-774CC8A1E069}" destId="{621C454C-CF6C-F747-B459-3D06013ED504}" srcOrd="1" destOrd="0" presId="urn:microsoft.com/office/officeart/2005/8/layout/vList4"/>
    <dgm:cxn modelId="{39848228-0973-FD48-B36D-E58B0011397F}" type="presOf" srcId="{18D94958-D0E2-4C2A-82C2-2DDEE787A58D}" destId="{621C454C-CF6C-F747-B459-3D06013ED504}" srcOrd="1" destOrd="2" presId="urn:microsoft.com/office/officeart/2005/8/layout/vList4"/>
    <dgm:cxn modelId="{CB757D2B-CAFE-3D4D-9EE0-DC09DED535B3}" type="presOf" srcId="{769628A6-A8A2-493F-AA61-EB4EBCBC5061}" destId="{10FFA33B-BC1A-D94D-B17A-00F1C51E8561}" srcOrd="0" destOrd="0" presId="urn:microsoft.com/office/officeart/2005/8/layout/vList4"/>
    <dgm:cxn modelId="{7C36122F-E8BA-9B4D-96DF-107334DE5726}" type="presOf" srcId="{BAE0092D-637A-41EE-AFEA-4162FF3B6399}" destId="{621C454C-CF6C-F747-B459-3D06013ED504}" srcOrd="1" destOrd="3" presId="urn:microsoft.com/office/officeart/2005/8/layout/vList4"/>
    <dgm:cxn modelId="{EE32473C-A899-48B1-9BA2-144853C88A90}" srcId="{769628A6-A8A2-493F-AA61-EB4EBCBC5061}" destId="{A409B7F2-4D8A-4F03-96F6-774CC8A1E069}" srcOrd="1" destOrd="0" parTransId="{3FEAC3DF-DCB0-4490-8E2E-06CD0365D551}" sibTransId="{CED693F4-6916-41B1-BAF5-516C881D85DD}"/>
    <dgm:cxn modelId="{CF33714A-E204-7D47-AF5C-81878DB4C036}" type="presOf" srcId="{A409B7F2-4D8A-4F03-96F6-774CC8A1E069}" destId="{D0529DF1-CAA2-2842-BAC7-2774AA56653F}" srcOrd="0" destOrd="0" presId="urn:microsoft.com/office/officeart/2005/8/layout/vList4"/>
    <dgm:cxn modelId="{65DE607C-7F53-D540-849C-0305B40F0270}" type="presOf" srcId="{BAE0092D-637A-41EE-AFEA-4162FF3B6399}" destId="{D0529DF1-CAA2-2842-BAC7-2774AA56653F}" srcOrd="0" destOrd="3" presId="urn:microsoft.com/office/officeart/2005/8/layout/vList4"/>
    <dgm:cxn modelId="{985BDF7F-E483-7843-A967-0DFAF0F6F7BE}" type="presOf" srcId="{6264B426-248B-411C-BD4C-63B216C81312}" destId="{621C454C-CF6C-F747-B459-3D06013ED504}" srcOrd="1" destOrd="1" presId="urn:microsoft.com/office/officeart/2005/8/layout/vList4"/>
    <dgm:cxn modelId="{0E0BA79B-A135-5548-B9CE-BD4603CBEEAA}" type="presOf" srcId="{607DEDF1-FE17-4AA0-8CE2-5DE6628E6534}" destId="{AE473140-14CE-F94A-B82A-965DF01857EB}" srcOrd="0" destOrd="0" presId="urn:microsoft.com/office/officeart/2005/8/layout/vList4"/>
    <dgm:cxn modelId="{E33369A9-C1D7-4750-A059-AA70FED25DAE}" srcId="{A409B7F2-4D8A-4F03-96F6-774CC8A1E069}" destId="{BAE0092D-637A-41EE-AFEA-4162FF3B6399}" srcOrd="2" destOrd="0" parTransId="{0FB23875-B92E-4146-92A3-EF06970877BC}" sibTransId="{1D26A1F5-100A-40FB-8EE2-B887061B67FA}"/>
    <dgm:cxn modelId="{7DCCEEBB-7309-489B-BE46-9CCBFBF79E34}" srcId="{A409B7F2-4D8A-4F03-96F6-774CC8A1E069}" destId="{6264B426-248B-411C-BD4C-63B216C81312}" srcOrd="0" destOrd="0" parTransId="{B63898E9-30DF-4F0F-880F-651E34AC5816}" sibTransId="{73AE28E7-EC1B-4CBF-82BD-C42F6353C648}"/>
    <dgm:cxn modelId="{957072C6-1341-4DC2-BDB6-341EBABF1201}" srcId="{A409B7F2-4D8A-4F03-96F6-774CC8A1E069}" destId="{18D94958-D0E2-4C2A-82C2-2DDEE787A58D}" srcOrd="1" destOrd="0" parTransId="{591413A6-3171-43EF-B0FF-3773C86FF74B}" sibTransId="{ED5DA9E3-C047-4D95-A31C-BB5C05E718BF}"/>
    <dgm:cxn modelId="{967B8EFB-BF02-144D-BD1B-19CEA43BEF2D}" type="presOf" srcId="{6264B426-248B-411C-BD4C-63B216C81312}" destId="{D0529DF1-CAA2-2842-BAC7-2774AA56653F}" srcOrd="0" destOrd="1" presId="urn:microsoft.com/office/officeart/2005/8/layout/vList4"/>
    <dgm:cxn modelId="{D82D0FFF-99CF-4447-8990-F869768D84FF}" type="presOf" srcId="{607DEDF1-FE17-4AA0-8CE2-5DE6628E6534}" destId="{BB9ED594-27FF-3D41-9951-6A291628B7D5}" srcOrd="1" destOrd="0" presId="urn:microsoft.com/office/officeart/2005/8/layout/vList4"/>
    <dgm:cxn modelId="{9B9C3097-0E09-9942-A6BB-8D77E9497EF5}" type="presParOf" srcId="{10FFA33B-BC1A-D94D-B17A-00F1C51E8561}" destId="{3E576578-5839-094B-B7E3-7A389221026F}" srcOrd="0" destOrd="0" presId="urn:microsoft.com/office/officeart/2005/8/layout/vList4"/>
    <dgm:cxn modelId="{747E915E-0F0D-AC40-8E50-B885155997A7}" type="presParOf" srcId="{3E576578-5839-094B-B7E3-7A389221026F}" destId="{AE473140-14CE-F94A-B82A-965DF01857EB}" srcOrd="0" destOrd="0" presId="urn:microsoft.com/office/officeart/2005/8/layout/vList4"/>
    <dgm:cxn modelId="{E3512A9B-7DD8-7F43-A357-698173CA98B3}" type="presParOf" srcId="{3E576578-5839-094B-B7E3-7A389221026F}" destId="{F60240C5-CDD4-B14D-8D53-6E5E8EC5D83A}" srcOrd="1" destOrd="0" presId="urn:microsoft.com/office/officeart/2005/8/layout/vList4"/>
    <dgm:cxn modelId="{918C072F-6427-D34A-95C9-17FE59A26292}" type="presParOf" srcId="{3E576578-5839-094B-B7E3-7A389221026F}" destId="{BB9ED594-27FF-3D41-9951-6A291628B7D5}" srcOrd="2" destOrd="0" presId="urn:microsoft.com/office/officeart/2005/8/layout/vList4"/>
    <dgm:cxn modelId="{14CB008E-3C5F-DF4B-BA95-ABF14044E6C3}" type="presParOf" srcId="{10FFA33B-BC1A-D94D-B17A-00F1C51E8561}" destId="{76ABF516-DC3C-5F4E-B3BB-BE2E538C74A8}" srcOrd="1" destOrd="0" presId="urn:microsoft.com/office/officeart/2005/8/layout/vList4"/>
    <dgm:cxn modelId="{2E9C820C-B9AF-704C-B1C9-1F361C6E32E9}" type="presParOf" srcId="{10FFA33B-BC1A-D94D-B17A-00F1C51E8561}" destId="{6E57788C-2B73-5F4A-88AF-E2AB4C62F269}" srcOrd="2" destOrd="0" presId="urn:microsoft.com/office/officeart/2005/8/layout/vList4"/>
    <dgm:cxn modelId="{17B9E1E1-AB80-2A42-A306-AAD4934505F0}" type="presParOf" srcId="{6E57788C-2B73-5F4A-88AF-E2AB4C62F269}" destId="{D0529DF1-CAA2-2842-BAC7-2774AA56653F}" srcOrd="0" destOrd="0" presId="urn:microsoft.com/office/officeart/2005/8/layout/vList4"/>
    <dgm:cxn modelId="{C66F3DD8-9B88-6B4E-BCCD-9B8F3FF3C7AF}" type="presParOf" srcId="{6E57788C-2B73-5F4A-88AF-E2AB4C62F269}" destId="{687D75DE-8761-ED4B-B66E-88601BF67C0A}" srcOrd="1" destOrd="0" presId="urn:microsoft.com/office/officeart/2005/8/layout/vList4"/>
    <dgm:cxn modelId="{4B7F4226-65F7-1F4C-A823-E969B41A252F}" type="presParOf" srcId="{6E57788C-2B73-5F4A-88AF-E2AB4C62F269}" destId="{621C454C-CF6C-F747-B459-3D06013ED50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73140-14CE-F94A-B82A-965DF01857EB}">
      <dsp:nvSpPr>
        <dsp:cNvPr id="0" name=""/>
        <dsp:cNvSpPr/>
      </dsp:nvSpPr>
      <dsp:spPr>
        <a:xfrm>
          <a:off x="0" y="0"/>
          <a:ext cx="4459287" cy="188765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Reduced tilling provides higher yield production after 7 years</a:t>
          </a:r>
        </a:p>
      </dsp:txBody>
      <dsp:txXfrm>
        <a:off x="1080623" y="0"/>
        <a:ext cx="3378663" cy="1887656"/>
      </dsp:txXfrm>
    </dsp:sp>
    <dsp:sp modelId="{F60240C5-CDD4-B14D-8D53-6E5E8EC5D83A}">
      <dsp:nvSpPr>
        <dsp:cNvPr id="0" name=""/>
        <dsp:cNvSpPr/>
      </dsp:nvSpPr>
      <dsp:spPr>
        <a:xfrm>
          <a:off x="188765" y="188765"/>
          <a:ext cx="891857" cy="1510124"/>
        </a:xfrm>
        <a:prstGeom prst="roundRect">
          <a:avLst>
            <a:gd name="adj" fmla="val 10000"/>
          </a:avLst>
        </a:prstGeom>
        <a:blipFill>
          <a:blip xmlns:r="http://schemas.openxmlformats.org/officeDocument/2006/relationships" r:embed="rId1"/>
          <a:srcRect/>
          <a:stretch>
            <a:fillRect l="-77000" r="-7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529DF1-CAA2-2842-BAC7-2774AA56653F}">
      <dsp:nvSpPr>
        <dsp:cNvPr id="0" name=""/>
        <dsp:cNvSpPr/>
      </dsp:nvSpPr>
      <dsp:spPr>
        <a:xfrm>
          <a:off x="0" y="2076421"/>
          <a:ext cx="4459287" cy="188765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Dirt still requires movement to assist in stimulation</a:t>
          </a:r>
        </a:p>
        <a:p>
          <a:pPr marL="171450" lvl="1" indent="-171450" algn="l" defTabSz="800100">
            <a:lnSpc>
              <a:spcPct val="90000"/>
            </a:lnSpc>
            <a:spcBef>
              <a:spcPct val="0"/>
            </a:spcBef>
            <a:spcAft>
              <a:spcPct val="15000"/>
            </a:spcAft>
            <a:buChar char="•"/>
          </a:pPr>
          <a:r>
            <a:rPr lang="en-US" sz="1800" kern="1200"/>
            <a:t>Biodiversity</a:t>
          </a:r>
        </a:p>
        <a:p>
          <a:pPr marL="171450" lvl="1" indent="-171450" algn="l" defTabSz="800100">
            <a:lnSpc>
              <a:spcPct val="90000"/>
            </a:lnSpc>
            <a:spcBef>
              <a:spcPct val="0"/>
            </a:spcBef>
            <a:spcAft>
              <a:spcPct val="15000"/>
            </a:spcAft>
            <a:buChar char="•"/>
          </a:pPr>
          <a:r>
            <a:rPr lang="en-US" sz="1800" kern="1200"/>
            <a:t>Enhanced water availability</a:t>
          </a:r>
        </a:p>
        <a:p>
          <a:pPr marL="171450" lvl="1" indent="-171450" algn="l" defTabSz="800100">
            <a:lnSpc>
              <a:spcPct val="90000"/>
            </a:lnSpc>
            <a:spcBef>
              <a:spcPct val="0"/>
            </a:spcBef>
            <a:spcAft>
              <a:spcPct val="15000"/>
            </a:spcAft>
            <a:buChar char="•"/>
          </a:pPr>
          <a:r>
            <a:rPr lang="en-US" sz="1800" kern="1200"/>
            <a:t>Carbon sequestration</a:t>
          </a:r>
        </a:p>
      </dsp:txBody>
      <dsp:txXfrm>
        <a:off x="1080623" y="2076421"/>
        <a:ext cx="3378663" cy="1887656"/>
      </dsp:txXfrm>
    </dsp:sp>
    <dsp:sp modelId="{687D75DE-8761-ED4B-B66E-88601BF67C0A}">
      <dsp:nvSpPr>
        <dsp:cNvPr id="0" name=""/>
        <dsp:cNvSpPr/>
      </dsp:nvSpPr>
      <dsp:spPr>
        <a:xfrm>
          <a:off x="188765" y="2265187"/>
          <a:ext cx="891857" cy="1510124"/>
        </a:xfrm>
        <a:prstGeom prst="roundRect">
          <a:avLst>
            <a:gd name="adj" fmla="val 10000"/>
          </a:avLst>
        </a:prstGeom>
        <a:blipFill>
          <a:blip xmlns:r="http://schemas.openxmlformats.org/officeDocument/2006/relationships" r:embed="rId2"/>
          <a:srcRect/>
          <a:stretch>
            <a:fillRect l="-77000" r="-7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D9660-6503-F646-8312-9DF96651035D}" type="datetimeFigureOut">
              <a:rPr lang="en-US" smtClean="0"/>
              <a:t>5/5/22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6D601-7952-564B-B1F2-9591793E920D}" type="slidenum">
              <a:rPr lang="en-US" smtClean="0"/>
              <a:t>‹#›</a:t>
            </a:fld>
            <a:endParaRPr lang="en-US"/>
          </a:p>
        </p:txBody>
      </p:sp>
    </p:spTree>
    <p:extLst>
      <p:ext uri="{BB962C8B-B14F-4D97-AF65-F5344CB8AC3E}">
        <p14:creationId xmlns:p14="http://schemas.microsoft.com/office/powerpoint/2010/main" val="1240720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this topic became of interest. Give yourself bullet points to discuss. </a:t>
            </a:r>
          </a:p>
        </p:txBody>
      </p:sp>
      <p:sp>
        <p:nvSpPr>
          <p:cNvPr id="4" name="Slide Number Placeholder 3"/>
          <p:cNvSpPr>
            <a:spLocks noGrp="1"/>
          </p:cNvSpPr>
          <p:nvPr>
            <p:ph type="sldNum" sz="quarter" idx="5"/>
          </p:nvPr>
        </p:nvSpPr>
        <p:spPr/>
        <p:txBody>
          <a:bodyPr/>
          <a:lstStyle/>
          <a:p>
            <a:fld id="{33F6D601-7952-564B-B1F2-9591793E920D}" type="slidenum">
              <a:rPr lang="en-US" smtClean="0"/>
              <a:t>5</a:t>
            </a:fld>
            <a:endParaRPr lang="en-US"/>
          </a:p>
        </p:txBody>
      </p:sp>
    </p:spTree>
    <p:extLst>
      <p:ext uri="{BB962C8B-B14F-4D97-AF65-F5344CB8AC3E}">
        <p14:creationId xmlns:p14="http://schemas.microsoft.com/office/powerpoint/2010/main" val="293291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Referring to the original data set, it shows in 2012 there was a soil erosion causing the yield production to become significantly lower than its previous years. </a:t>
            </a:r>
          </a:p>
        </p:txBody>
      </p:sp>
      <p:sp>
        <p:nvSpPr>
          <p:cNvPr id="4" name="Slide Number Placeholder 3"/>
          <p:cNvSpPr>
            <a:spLocks noGrp="1"/>
          </p:cNvSpPr>
          <p:nvPr>
            <p:ph type="sldNum" sz="quarter" idx="5"/>
          </p:nvPr>
        </p:nvSpPr>
        <p:spPr/>
        <p:txBody>
          <a:bodyPr/>
          <a:lstStyle/>
          <a:p>
            <a:fld id="{33F6D601-7952-564B-B1F2-9591793E920D}" type="slidenum">
              <a:rPr lang="en-US" smtClean="0"/>
              <a:t>10</a:t>
            </a:fld>
            <a:endParaRPr lang="en-US"/>
          </a:p>
        </p:txBody>
      </p:sp>
    </p:spTree>
    <p:extLst>
      <p:ext uri="{BB962C8B-B14F-4D97-AF65-F5344CB8AC3E}">
        <p14:creationId xmlns:p14="http://schemas.microsoft.com/office/powerpoint/2010/main" val="184640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Yield_C</a:t>
            </a:r>
            <a:r>
              <a:rPr lang="en-US" dirty="0"/>
              <a:t> - yield of corn cash crops from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Yield_T</a:t>
            </a:r>
            <a:r>
              <a:rPr lang="en-US" dirty="0"/>
              <a:t> – yield of corn cash crops from treatment.</a:t>
            </a:r>
          </a:p>
          <a:p>
            <a:endParaRPr lang="en-US" dirty="0"/>
          </a:p>
        </p:txBody>
      </p:sp>
      <p:sp>
        <p:nvSpPr>
          <p:cNvPr id="4" name="Slide Number Placeholder 3"/>
          <p:cNvSpPr>
            <a:spLocks noGrp="1"/>
          </p:cNvSpPr>
          <p:nvPr>
            <p:ph type="sldNum" sz="quarter" idx="5"/>
          </p:nvPr>
        </p:nvSpPr>
        <p:spPr/>
        <p:txBody>
          <a:bodyPr/>
          <a:lstStyle/>
          <a:p>
            <a:fld id="{33F6D601-7952-564B-B1F2-9591793E920D}" type="slidenum">
              <a:rPr lang="en-US" smtClean="0"/>
              <a:t>12</a:t>
            </a:fld>
            <a:endParaRPr lang="en-US"/>
          </a:p>
        </p:txBody>
      </p:sp>
    </p:spTree>
    <p:extLst>
      <p:ext uri="{BB962C8B-B14F-4D97-AF65-F5344CB8AC3E}">
        <p14:creationId xmlns:p14="http://schemas.microsoft.com/office/powerpoint/2010/main" val="78352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6D601-7952-564B-B1F2-9591793E920D}" type="slidenum">
              <a:rPr lang="en-US" smtClean="0"/>
              <a:t>13</a:t>
            </a:fld>
            <a:endParaRPr lang="en-US"/>
          </a:p>
        </p:txBody>
      </p:sp>
    </p:spTree>
    <p:extLst>
      <p:ext uri="{BB962C8B-B14F-4D97-AF65-F5344CB8AC3E}">
        <p14:creationId xmlns:p14="http://schemas.microsoft.com/office/powerpoint/2010/main" val="333748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6D601-7952-564B-B1F2-9591793E920D}" type="slidenum">
              <a:rPr lang="en-US" smtClean="0"/>
              <a:t>15</a:t>
            </a:fld>
            <a:endParaRPr lang="en-US"/>
          </a:p>
        </p:txBody>
      </p:sp>
    </p:spTree>
    <p:extLst>
      <p:ext uri="{BB962C8B-B14F-4D97-AF65-F5344CB8AC3E}">
        <p14:creationId xmlns:p14="http://schemas.microsoft.com/office/powerpoint/2010/main" val="213611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6D601-7952-564B-B1F2-9591793E920D}" type="slidenum">
              <a:rPr lang="en-US" smtClean="0"/>
              <a:t>17</a:t>
            </a:fld>
            <a:endParaRPr lang="en-US"/>
          </a:p>
        </p:txBody>
      </p:sp>
    </p:spTree>
    <p:extLst>
      <p:ext uri="{BB962C8B-B14F-4D97-AF65-F5344CB8AC3E}">
        <p14:creationId xmlns:p14="http://schemas.microsoft.com/office/powerpoint/2010/main" val="2344495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5/5/22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5/5/22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0.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5.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0.jpg"/><Relationship Id="rId2" Type="http://schemas.openxmlformats.org/officeDocument/2006/relationships/image" Target="../media/image4.jpeg"/><Relationship Id="rId1" Type="http://schemas.openxmlformats.org/officeDocument/2006/relationships/slideLayout" Target="../slideLayouts/slideLayout15.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25781-958D-6C91-0E5D-069AEBDCE958}"/>
              </a:ext>
            </a:extLst>
          </p:cNvPr>
          <p:cNvSpPr>
            <a:spLocks noGrp="1"/>
          </p:cNvSpPr>
          <p:nvPr>
            <p:ph type="ctrTitle"/>
          </p:nvPr>
        </p:nvSpPr>
        <p:spPr/>
        <p:txBody>
          <a:bodyPr/>
          <a:lstStyle/>
          <a:p>
            <a:r>
              <a:rPr lang="en-US" dirty="0"/>
              <a:t>To till or not to till </a:t>
            </a:r>
            <a:br>
              <a:rPr lang="en-US" dirty="0"/>
            </a:br>
            <a:r>
              <a:rPr lang="en-US" dirty="0"/>
              <a:t>		</a:t>
            </a:r>
            <a:r>
              <a:rPr lang="en-US" sz="2400" dirty="0"/>
              <a:t>That is the question</a:t>
            </a:r>
            <a:endParaRPr lang="en-US" dirty="0"/>
          </a:p>
        </p:txBody>
      </p:sp>
      <p:sp>
        <p:nvSpPr>
          <p:cNvPr id="3" name="Subtitle 2">
            <a:extLst>
              <a:ext uri="{FF2B5EF4-FFF2-40B4-BE49-F238E27FC236}">
                <a16:creationId xmlns:a16="http://schemas.microsoft.com/office/drawing/2014/main" id="{4F94789B-5505-3676-3812-9434880CDA30}"/>
              </a:ext>
            </a:extLst>
          </p:cNvPr>
          <p:cNvSpPr>
            <a:spLocks noGrp="1"/>
          </p:cNvSpPr>
          <p:nvPr>
            <p:ph type="subTitle" idx="1"/>
          </p:nvPr>
        </p:nvSpPr>
        <p:spPr/>
        <p:txBody>
          <a:bodyPr/>
          <a:lstStyle/>
          <a:p>
            <a:r>
              <a:rPr lang="en-US" dirty="0"/>
              <a:t>Team </a:t>
            </a:r>
            <a:r>
              <a:rPr lang="en-US" dirty="0" err="1"/>
              <a:t>mE</a:t>
            </a:r>
            <a:r>
              <a:rPr lang="en-US" sz="2400" b="1" dirty="0" err="1"/>
              <a:t>till</a:t>
            </a:r>
            <a:r>
              <a:rPr lang="en-US" dirty="0" err="1"/>
              <a:t>ica</a:t>
            </a:r>
            <a:endParaRPr lang="en-US" dirty="0"/>
          </a:p>
          <a:p>
            <a:r>
              <a:rPr lang="en-US" dirty="0"/>
              <a:t>Regina Joie Enriquez</a:t>
            </a:r>
          </a:p>
        </p:txBody>
      </p:sp>
    </p:spTree>
    <p:extLst>
      <p:ext uri="{BB962C8B-B14F-4D97-AF65-F5344CB8AC3E}">
        <p14:creationId xmlns:p14="http://schemas.microsoft.com/office/powerpoint/2010/main" val="1284285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E0AD8CB-4101-4B3C-BE4C-38A65F586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6"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8D16E901-63C2-4E88-B431-14DCE0CA32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4287"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plant, flower, vegetable&#10;&#10;Description automatically generated">
            <a:extLst>
              <a:ext uri="{FF2B5EF4-FFF2-40B4-BE49-F238E27FC236}">
                <a16:creationId xmlns:a16="http://schemas.microsoft.com/office/drawing/2014/main" id="{4E0B6C80-888A-2AEA-105B-40E5502DAA9E}"/>
              </a:ext>
            </a:extLst>
          </p:cNvPr>
          <p:cNvPicPr>
            <a:picLocks noChangeAspect="1"/>
          </p:cNvPicPr>
          <p:nvPr/>
        </p:nvPicPr>
        <p:blipFill rotWithShape="1">
          <a:blip r:embed="rId5">
            <a:duotone>
              <a:schemeClr val="bg2">
                <a:shade val="45000"/>
                <a:satMod val="135000"/>
              </a:schemeClr>
              <a:prstClr val="white"/>
            </a:duotone>
            <a:alphaModFix amt="50000"/>
          </a:blip>
          <a:srcRect t="3419" r="1" b="21525"/>
          <a:stretch/>
        </p:blipFill>
        <p:spPr>
          <a:xfrm>
            <a:off x="-4" y="10"/>
            <a:ext cx="6099048" cy="6857990"/>
          </a:xfrm>
          <a:prstGeom prst="rect">
            <a:avLst/>
          </a:prstGeom>
        </p:spPr>
      </p:pic>
      <p:pic>
        <p:nvPicPr>
          <p:cNvPr id="16" name="Picture 2">
            <a:extLst>
              <a:ext uri="{FF2B5EF4-FFF2-40B4-BE49-F238E27FC236}">
                <a16:creationId xmlns:a16="http://schemas.microsoft.com/office/drawing/2014/main" id="{1251EBAB-C750-4F49-979F-5AF837012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304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10">
            <a:extLst>
              <a:ext uri="{FF2B5EF4-FFF2-40B4-BE49-F238E27FC236}">
                <a16:creationId xmlns:a16="http://schemas.microsoft.com/office/drawing/2014/main" id="{4FAB3BF4-E3E8-419B-94CE-AAB18D1DE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25" name="Rectangle 19">
            <a:extLst>
              <a:ext uri="{FF2B5EF4-FFF2-40B4-BE49-F238E27FC236}">
                <a16:creationId xmlns:a16="http://schemas.microsoft.com/office/drawing/2014/main" id="{21E6C346-1972-42E4-8CC6-1B7A1F835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chemeClr val="tx2">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sp>
      <p:sp>
        <p:nvSpPr>
          <p:cNvPr id="27" name="Freeform 19">
            <a:extLst>
              <a:ext uri="{FF2B5EF4-FFF2-40B4-BE49-F238E27FC236}">
                <a16:creationId xmlns:a16="http://schemas.microsoft.com/office/drawing/2014/main" id="{43FFF146-B1D1-4F17-9BD6-2EF64E51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Rectangle 23">
            <a:extLst>
              <a:ext uri="{FF2B5EF4-FFF2-40B4-BE49-F238E27FC236}">
                <a16:creationId xmlns:a16="http://schemas.microsoft.com/office/drawing/2014/main" id="{1769569E-EB12-421B-83A8-C3AE4FC50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chemeClr val="tx2">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sp>
      <p:sp>
        <p:nvSpPr>
          <p:cNvPr id="26" name="Freeform 11">
            <a:extLst>
              <a:ext uri="{FF2B5EF4-FFF2-40B4-BE49-F238E27FC236}">
                <a16:creationId xmlns:a16="http://schemas.microsoft.com/office/drawing/2014/main" id="{F4C28BFC-500F-4CD8-9B86-C852CDCE9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D1687B08-F4BF-4E52-8270-900DF9174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B2BFA1EA-A839-4B42-821C-42B406B88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17">
            <a:extLst>
              <a:ext uri="{FF2B5EF4-FFF2-40B4-BE49-F238E27FC236}">
                <a16:creationId xmlns:a16="http://schemas.microsoft.com/office/drawing/2014/main" id="{D29E3AEA-B15C-4D3B-8710-A2EAC56FE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4EB76FF8-3AF2-4093-94C4-D018ED9C4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pic>
        <p:nvPicPr>
          <p:cNvPr id="5" name="Picture 4" descr="A picture containing plant, flower, leaf, vegetable&#10;&#10;Description automatically generated">
            <a:extLst>
              <a:ext uri="{FF2B5EF4-FFF2-40B4-BE49-F238E27FC236}">
                <a16:creationId xmlns:a16="http://schemas.microsoft.com/office/drawing/2014/main" id="{80DD6A36-650C-B61A-7D7D-24DBCA7B6ED7}"/>
              </a:ext>
            </a:extLst>
          </p:cNvPr>
          <p:cNvPicPr>
            <a:picLocks noChangeAspect="1"/>
          </p:cNvPicPr>
          <p:nvPr/>
        </p:nvPicPr>
        <p:blipFill rotWithShape="1">
          <a:blip r:embed="rId6">
            <a:duotone>
              <a:schemeClr val="bg2">
                <a:shade val="45000"/>
                <a:satMod val="135000"/>
              </a:schemeClr>
              <a:prstClr val="white"/>
            </a:duotone>
            <a:alphaModFix amt="50000"/>
          </a:blip>
          <a:srcRect t="27243" r="1" b="20418"/>
          <a:stretch/>
        </p:blipFill>
        <p:spPr>
          <a:xfrm>
            <a:off x="6099051" y="-2"/>
            <a:ext cx="6092953" cy="6858000"/>
          </a:xfrm>
          <a:prstGeom prst="rect">
            <a:avLst/>
          </a:prstGeom>
        </p:spPr>
      </p:pic>
      <p:sp>
        <p:nvSpPr>
          <p:cNvPr id="36" name="Freeform 32">
            <a:extLst>
              <a:ext uri="{FF2B5EF4-FFF2-40B4-BE49-F238E27FC236}">
                <a16:creationId xmlns:a16="http://schemas.microsoft.com/office/drawing/2014/main" id="{3299750A-E1AD-4B1D-B8D1-42776CCBE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solidFill>
              <a:schemeClr val="tx2">
                <a:alpha val="70000"/>
              </a:schemeClr>
            </a:solidFill>
          </a:ln>
        </p:spPr>
      </p:sp>
      <p:sp>
        <p:nvSpPr>
          <p:cNvPr id="38" name="Freeform 33">
            <a:extLst>
              <a:ext uri="{FF2B5EF4-FFF2-40B4-BE49-F238E27FC236}">
                <a16:creationId xmlns:a16="http://schemas.microsoft.com/office/drawing/2014/main" id="{7EC19512-D786-4F2B-8806-47D7E7C3CC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solidFill>
              <a:schemeClr val="tx2">
                <a:alpha val="70000"/>
              </a:schemeClr>
            </a:solidFill>
          </a:ln>
        </p:spPr>
      </p:sp>
      <p:sp>
        <p:nvSpPr>
          <p:cNvPr id="40" name="Freeform 24">
            <a:extLst>
              <a:ext uri="{FF2B5EF4-FFF2-40B4-BE49-F238E27FC236}">
                <a16:creationId xmlns:a16="http://schemas.microsoft.com/office/drawing/2014/main" id="{2A0570AC-E06F-4F9D-B31E-5BCF0257B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0">
            <a:extLst>
              <a:ext uri="{FF2B5EF4-FFF2-40B4-BE49-F238E27FC236}">
                <a16:creationId xmlns:a16="http://schemas.microsoft.com/office/drawing/2014/main" id="{6E9B23D0-2568-499F-A60B-784315642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16">
            <a:extLst>
              <a:ext uri="{FF2B5EF4-FFF2-40B4-BE49-F238E27FC236}">
                <a16:creationId xmlns:a16="http://schemas.microsoft.com/office/drawing/2014/main" id="{AC9E8655-267F-4195-8CE6-3EEFA865A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15">
            <a:extLst>
              <a:ext uri="{FF2B5EF4-FFF2-40B4-BE49-F238E27FC236}">
                <a16:creationId xmlns:a16="http://schemas.microsoft.com/office/drawing/2014/main" id="{7125B316-0949-4A73-8DCA-2D29AA9F1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4">
            <a:extLst>
              <a:ext uri="{FF2B5EF4-FFF2-40B4-BE49-F238E27FC236}">
                <a16:creationId xmlns:a16="http://schemas.microsoft.com/office/drawing/2014/main" id="{4A6576BB-E15D-471E-A459-45999266C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solidFill>
              <a:schemeClr val="tx2">
                <a:alpha val="70000"/>
              </a:schemeClr>
            </a:solidFill>
          </a:ln>
        </p:spPr>
      </p:sp>
      <p:sp>
        <p:nvSpPr>
          <p:cNvPr id="50" name="Freeform 37">
            <a:extLst>
              <a:ext uri="{FF2B5EF4-FFF2-40B4-BE49-F238E27FC236}">
                <a16:creationId xmlns:a16="http://schemas.microsoft.com/office/drawing/2014/main" id="{CDFE2F7A-4BCB-47D0-8D3E-ADBD7ED31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solidFill>
              <a:schemeClr val="tx2">
                <a:alpha val="70000"/>
              </a:schemeClr>
            </a:solidFill>
          </a:ln>
        </p:spPr>
      </p:sp>
      <p:sp>
        <p:nvSpPr>
          <p:cNvPr id="52" name="Freeform 27">
            <a:extLst>
              <a:ext uri="{FF2B5EF4-FFF2-40B4-BE49-F238E27FC236}">
                <a16:creationId xmlns:a16="http://schemas.microsoft.com/office/drawing/2014/main" id="{7F6807FC-CE8F-4177-A105-F8BCBFA61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28">
            <a:extLst>
              <a:ext uri="{FF2B5EF4-FFF2-40B4-BE49-F238E27FC236}">
                <a16:creationId xmlns:a16="http://schemas.microsoft.com/office/drawing/2014/main" id="{0C748BE8-C8DE-4EEB-8FA3-FE180E16D1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21">
            <a:extLst>
              <a:ext uri="{FF2B5EF4-FFF2-40B4-BE49-F238E27FC236}">
                <a16:creationId xmlns:a16="http://schemas.microsoft.com/office/drawing/2014/main" id="{1782AA70-062E-4C0C-8C69-487DA5A20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29">
            <a:extLst>
              <a:ext uri="{FF2B5EF4-FFF2-40B4-BE49-F238E27FC236}">
                <a16:creationId xmlns:a16="http://schemas.microsoft.com/office/drawing/2014/main" id="{6A511136-51EE-4CA2-8EAC-6E2949863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2">
            <a:extLst>
              <a:ext uri="{FF2B5EF4-FFF2-40B4-BE49-F238E27FC236}">
                <a16:creationId xmlns:a16="http://schemas.microsoft.com/office/drawing/2014/main" id="{21EB2875-C6D3-4209-8065-ABCE27321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6">
            <a:extLst>
              <a:ext uri="{FF2B5EF4-FFF2-40B4-BE49-F238E27FC236}">
                <a16:creationId xmlns:a16="http://schemas.microsoft.com/office/drawing/2014/main" id="{9D820BFD-0680-44D3-95DA-9F20B1962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36">
            <a:extLst>
              <a:ext uri="{FF2B5EF4-FFF2-40B4-BE49-F238E27FC236}">
                <a16:creationId xmlns:a16="http://schemas.microsoft.com/office/drawing/2014/main" id="{F645E670-D4A0-4A77-A615-B1E5E0922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37">
            <a:extLst>
              <a:ext uri="{FF2B5EF4-FFF2-40B4-BE49-F238E27FC236}">
                <a16:creationId xmlns:a16="http://schemas.microsoft.com/office/drawing/2014/main" id="{09499417-6447-4AE1-8A58-9117830FA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5">
            <a:extLst>
              <a:ext uri="{FF2B5EF4-FFF2-40B4-BE49-F238E27FC236}">
                <a16:creationId xmlns:a16="http://schemas.microsoft.com/office/drawing/2014/main" id="{14242218-0BC1-4738-B19C-5CD8F3F97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6">
            <a:extLst>
              <a:ext uri="{FF2B5EF4-FFF2-40B4-BE49-F238E27FC236}">
                <a16:creationId xmlns:a16="http://schemas.microsoft.com/office/drawing/2014/main" id="{3A77D766-397C-4F0F-80DB-4AF3BB909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7">
            <a:extLst>
              <a:ext uri="{FF2B5EF4-FFF2-40B4-BE49-F238E27FC236}">
                <a16:creationId xmlns:a16="http://schemas.microsoft.com/office/drawing/2014/main" id="{6B168623-F2F6-4BF8-9E3F-19488930C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4" name="Freeform 38">
            <a:extLst>
              <a:ext uri="{FF2B5EF4-FFF2-40B4-BE49-F238E27FC236}">
                <a16:creationId xmlns:a16="http://schemas.microsoft.com/office/drawing/2014/main" id="{673F3CAA-2F06-4857-9316-427F7087D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39">
            <a:extLst>
              <a:ext uri="{FF2B5EF4-FFF2-40B4-BE49-F238E27FC236}">
                <a16:creationId xmlns:a16="http://schemas.microsoft.com/office/drawing/2014/main" id="{462F26A6-4F94-4138-B06E-D21577F5B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40">
            <a:extLst>
              <a:ext uri="{FF2B5EF4-FFF2-40B4-BE49-F238E27FC236}">
                <a16:creationId xmlns:a16="http://schemas.microsoft.com/office/drawing/2014/main" id="{9341EF29-B556-4071-BCF9-4B7F6861A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43">
            <a:extLst>
              <a:ext uri="{FF2B5EF4-FFF2-40B4-BE49-F238E27FC236}">
                <a16:creationId xmlns:a16="http://schemas.microsoft.com/office/drawing/2014/main" id="{8BA3A283-2B8A-4D96-9475-D1AB57925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44">
            <a:extLst>
              <a:ext uri="{FF2B5EF4-FFF2-40B4-BE49-F238E27FC236}">
                <a16:creationId xmlns:a16="http://schemas.microsoft.com/office/drawing/2014/main" id="{F5C9FA6C-E21F-4FFA-95E4-8540D3CE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41">
            <a:extLst>
              <a:ext uri="{FF2B5EF4-FFF2-40B4-BE49-F238E27FC236}">
                <a16:creationId xmlns:a16="http://schemas.microsoft.com/office/drawing/2014/main" id="{7BF0BCDB-EB66-4C02-ADD9-CFCBB4880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42">
            <a:extLst>
              <a:ext uri="{FF2B5EF4-FFF2-40B4-BE49-F238E27FC236}">
                <a16:creationId xmlns:a16="http://schemas.microsoft.com/office/drawing/2014/main" id="{4A36DA92-B724-405F-8D6E-70D836B4C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9">
            <a:extLst>
              <a:ext uri="{FF2B5EF4-FFF2-40B4-BE49-F238E27FC236}">
                <a16:creationId xmlns:a16="http://schemas.microsoft.com/office/drawing/2014/main" id="{CA53E94F-8E79-4CCF-A1A7-9E72C9008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57">
            <a:extLst>
              <a:ext uri="{FF2B5EF4-FFF2-40B4-BE49-F238E27FC236}">
                <a16:creationId xmlns:a16="http://schemas.microsoft.com/office/drawing/2014/main" id="{EDE18F07-2CE5-4A31-B1D0-4848CAE9F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38">
            <a:extLst>
              <a:ext uri="{FF2B5EF4-FFF2-40B4-BE49-F238E27FC236}">
                <a16:creationId xmlns:a16="http://schemas.microsoft.com/office/drawing/2014/main" id="{DA0E1DD3-7A66-49BD-9A1E-F068EA1C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40000"/>
              <a:lumOff val="60000"/>
              <a:alpha val="80000"/>
            </a:schemeClr>
          </a:solidFill>
          <a:ln>
            <a:solidFill>
              <a:schemeClr val="tx2">
                <a:alpha val="70000"/>
              </a:schemeClr>
            </a:solidFill>
          </a:ln>
        </p:spPr>
      </p:sp>
      <p:sp>
        <p:nvSpPr>
          <p:cNvPr id="94" name="Freeform 58">
            <a:extLst>
              <a:ext uri="{FF2B5EF4-FFF2-40B4-BE49-F238E27FC236}">
                <a16:creationId xmlns:a16="http://schemas.microsoft.com/office/drawing/2014/main" id="{5F662122-F02C-472E-A7B8-6AD2620B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35">
            <a:extLst>
              <a:ext uri="{FF2B5EF4-FFF2-40B4-BE49-F238E27FC236}">
                <a16:creationId xmlns:a16="http://schemas.microsoft.com/office/drawing/2014/main" id="{F5176C2C-2531-4972-8CA5-AD4345DDC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bg2">
              <a:lumMod val="40000"/>
              <a:lumOff val="60000"/>
              <a:alpha val="80000"/>
            </a:schemeClr>
          </a:solidFill>
          <a:ln>
            <a:solidFill>
              <a:schemeClr val="tx2">
                <a:alpha val="70000"/>
              </a:schemeClr>
            </a:solidFill>
          </a:ln>
        </p:spPr>
      </p:sp>
      <p:sp>
        <p:nvSpPr>
          <p:cNvPr id="98" name="Freeform 39">
            <a:extLst>
              <a:ext uri="{FF2B5EF4-FFF2-40B4-BE49-F238E27FC236}">
                <a16:creationId xmlns:a16="http://schemas.microsoft.com/office/drawing/2014/main" id="{1B2C1427-51A3-4C63-81C6-818ED79A5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bg2">
              <a:lumMod val="40000"/>
              <a:lumOff val="60000"/>
              <a:alpha val="80000"/>
            </a:schemeClr>
          </a:solidFill>
          <a:ln>
            <a:solidFill>
              <a:schemeClr val="tx2">
                <a:alpha val="70000"/>
              </a:schemeClr>
            </a:solidFill>
          </a:ln>
        </p:spPr>
      </p:sp>
      <p:sp>
        <p:nvSpPr>
          <p:cNvPr id="100" name="Freeform 36">
            <a:extLst>
              <a:ext uri="{FF2B5EF4-FFF2-40B4-BE49-F238E27FC236}">
                <a16:creationId xmlns:a16="http://schemas.microsoft.com/office/drawing/2014/main" id="{79BB6982-5CDE-4FB3-AA5B-9DD01C0DF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bg2">
              <a:lumMod val="40000"/>
              <a:lumOff val="60000"/>
              <a:alpha val="80000"/>
            </a:schemeClr>
          </a:solidFill>
          <a:ln>
            <a:solidFill>
              <a:schemeClr val="tx2">
                <a:alpha val="70000"/>
              </a:schemeClr>
            </a:solidFill>
          </a:ln>
        </p:spPr>
      </p:sp>
      <p:sp>
        <p:nvSpPr>
          <p:cNvPr id="102" name="Freeform 40">
            <a:extLst>
              <a:ext uri="{FF2B5EF4-FFF2-40B4-BE49-F238E27FC236}">
                <a16:creationId xmlns:a16="http://schemas.microsoft.com/office/drawing/2014/main" id="{79EB5FF1-9612-4F5B-AEDD-3402A68FB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40000"/>
              <a:lumOff val="60000"/>
              <a:alpha val="80000"/>
            </a:schemeClr>
          </a:solidFill>
          <a:ln>
            <a:solidFill>
              <a:schemeClr val="tx2">
                <a:alpha val="70000"/>
              </a:schemeClr>
            </a:solidFill>
          </a:ln>
        </p:spPr>
      </p:sp>
      <p:sp>
        <p:nvSpPr>
          <p:cNvPr id="104" name="Rectangle 41">
            <a:extLst>
              <a:ext uri="{FF2B5EF4-FFF2-40B4-BE49-F238E27FC236}">
                <a16:creationId xmlns:a16="http://schemas.microsoft.com/office/drawing/2014/main" id="{8CA38435-4E7B-43AE-B289-81A035FB9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solidFill>
            <a:schemeClr val="bg2">
              <a:lumMod val="40000"/>
              <a:lumOff val="60000"/>
              <a:alpha val="80000"/>
            </a:schemeClr>
          </a:solidFill>
          <a:ln>
            <a:solidFill>
              <a:schemeClr val="tx2">
                <a:alpha val="70000"/>
              </a:schemeClr>
            </a:solidFill>
          </a:ln>
        </p:spPr>
      </p:sp>
      <p:sp>
        <p:nvSpPr>
          <p:cNvPr id="59" name="Title 1">
            <a:extLst>
              <a:ext uri="{FF2B5EF4-FFF2-40B4-BE49-F238E27FC236}">
                <a16:creationId xmlns:a16="http://schemas.microsoft.com/office/drawing/2014/main" id="{62880D06-EA53-F844-EF5B-BC5A8446AE1F}"/>
              </a:ext>
            </a:extLst>
          </p:cNvPr>
          <p:cNvSpPr txBox="1">
            <a:spLocks/>
          </p:cNvSpPr>
          <p:nvPr/>
        </p:nvSpPr>
        <p:spPr>
          <a:xfrm>
            <a:off x="1141413" y="618518"/>
            <a:ext cx="9905998" cy="1478570"/>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endParaRPr lang="en-US" sz="3200" dirty="0"/>
          </a:p>
        </p:txBody>
      </p:sp>
      <p:pic>
        <p:nvPicPr>
          <p:cNvPr id="61" name="Content Placeholder 5" descr="Chart, bar chart&#10;&#10;Description automatically generated">
            <a:extLst>
              <a:ext uri="{FF2B5EF4-FFF2-40B4-BE49-F238E27FC236}">
                <a16:creationId xmlns:a16="http://schemas.microsoft.com/office/drawing/2014/main" id="{3341832B-7C2D-CAD8-A154-00E41ABE0BC6}"/>
              </a:ext>
            </a:extLst>
          </p:cNvPr>
          <p:cNvPicPr>
            <a:picLocks noChangeAspect="1"/>
          </p:cNvPicPr>
          <p:nvPr/>
        </p:nvPicPr>
        <p:blipFill>
          <a:blip r:embed="rId7"/>
          <a:stretch>
            <a:fillRect/>
          </a:stretch>
        </p:blipFill>
        <p:spPr>
          <a:xfrm>
            <a:off x="1141413" y="2526795"/>
            <a:ext cx="4951413" cy="2995508"/>
          </a:xfrm>
          <a:prstGeom prst="rect">
            <a:avLst/>
          </a:prstGeom>
        </p:spPr>
      </p:pic>
      <p:pic>
        <p:nvPicPr>
          <p:cNvPr id="63" name="Content Placeholder 7" descr="Chart, bar chart&#10;&#10;Description automatically generated">
            <a:extLst>
              <a:ext uri="{FF2B5EF4-FFF2-40B4-BE49-F238E27FC236}">
                <a16:creationId xmlns:a16="http://schemas.microsoft.com/office/drawing/2014/main" id="{2302B2A1-657A-677A-F134-13610551E54B}"/>
              </a:ext>
            </a:extLst>
          </p:cNvPr>
          <p:cNvPicPr>
            <a:picLocks noChangeAspect="1"/>
          </p:cNvPicPr>
          <p:nvPr/>
        </p:nvPicPr>
        <p:blipFill>
          <a:blip r:embed="rId8"/>
          <a:stretch>
            <a:fillRect/>
          </a:stretch>
        </p:blipFill>
        <p:spPr>
          <a:xfrm>
            <a:off x="6096000" y="2518384"/>
            <a:ext cx="4951413" cy="3003919"/>
          </a:xfrm>
          <a:prstGeom prst="rect">
            <a:avLst/>
          </a:prstGeom>
        </p:spPr>
      </p:pic>
      <p:sp>
        <p:nvSpPr>
          <p:cNvPr id="2" name="Rectangle 1">
            <a:extLst>
              <a:ext uri="{FF2B5EF4-FFF2-40B4-BE49-F238E27FC236}">
                <a16:creationId xmlns:a16="http://schemas.microsoft.com/office/drawing/2014/main" id="{0B4838E0-25D6-CE47-992A-DC3714EE49D2}"/>
              </a:ext>
            </a:extLst>
          </p:cNvPr>
          <p:cNvSpPr/>
          <p:nvPr/>
        </p:nvSpPr>
        <p:spPr>
          <a:xfrm>
            <a:off x="743235" y="397916"/>
            <a:ext cx="10859256"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Comparing soybeans biomass yield: </a:t>
            </a:r>
            <a:b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control vs treatment</a:t>
            </a:r>
          </a:p>
        </p:txBody>
      </p:sp>
    </p:spTree>
    <p:extLst>
      <p:ext uri="{BB962C8B-B14F-4D97-AF65-F5344CB8AC3E}">
        <p14:creationId xmlns:p14="http://schemas.microsoft.com/office/powerpoint/2010/main" val="150858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lant, flower, vegetable&#10;&#10;Description automatically generated">
            <a:extLst>
              <a:ext uri="{FF2B5EF4-FFF2-40B4-BE49-F238E27FC236}">
                <a16:creationId xmlns:a16="http://schemas.microsoft.com/office/drawing/2014/main" id="{4E0B6C80-888A-2AEA-105B-40E5502DAA9E}"/>
              </a:ext>
            </a:extLst>
          </p:cNvPr>
          <p:cNvPicPr>
            <a:picLocks noChangeAspect="1"/>
          </p:cNvPicPr>
          <p:nvPr/>
        </p:nvPicPr>
        <p:blipFill rotWithShape="1">
          <a:blip r:embed="rId2">
            <a:duotone>
              <a:schemeClr val="bg2">
                <a:shade val="45000"/>
                <a:satMod val="135000"/>
              </a:schemeClr>
              <a:prstClr val="white"/>
            </a:duotone>
            <a:alphaModFix amt="50000"/>
          </a:blip>
          <a:srcRect t="3419" r="1" b="21525"/>
          <a:stretch/>
        </p:blipFill>
        <p:spPr>
          <a:xfrm>
            <a:off x="-4" y="10"/>
            <a:ext cx="6099048" cy="6857990"/>
          </a:xfrm>
          <a:prstGeom prst="rect">
            <a:avLst/>
          </a:prstGeom>
        </p:spPr>
      </p:pic>
      <p:pic>
        <p:nvPicPr>
          <p:cNvPr id="5" name="Picture 4" descr="A picture containing plant, flower, leaf, vegetable&#10;&#10;Description automatically generated">
            <a:extLst>
              <a:ext uri="{FF2B5EF4-FFF2-40B4-BE49-F238E27FC236}">
                <a16:creationId xmlns:a16="http://schemas.microsoft.com/office/drawing/2014/main" id="{80DD6A36-650C-B61A-7D7D-24DBCA7B6ED7}"/>
              </a:ext>
            </a:extLst>
          </p:cNvPr>
          <p:cNvPicPr>
            <a:picLocks noChangeAspect="1"/>
          </p:cNvPicPr>
          <p:nvPr/>
        </p:nvPicPr>
        <p:blipFill rotWithShape="1">
          <a:blip r:embed="rId3">
            <a:duotone>
              <a:schemeClr val="bg2">
                <a:shade val="45000"/>
                <a:satMod val="135000"/>
              </a:schemeClr>
              <a:prstClr val="white"/>
            </a:duotone>
            <a:alphaModFix amt="50000"/>
          </a:blip>
          <a:srcRect t="27243" r="1" b="20418"/>
          <a:stretch/>
        </p:blipFill>
        <p:spPr>
          <a:xfrm>
            <a:off x="6099051" y="-2"/>
            <a:ext cx="6092953" cy="6858000"/>
          </a:xfrm>
          <a:prstGeom prst="rect">
            <a:avLst/>
          </a:prstGeom>
        </p:spPr>
      </p:pic>
      <p:sp>
        <p:nvSpPr>
          <p:cNvPr id="51" name="Title 1">
            <a:extLst>
              <a:ext uri="{FF2B5EF4-FFF2-40B4-BE49-F238E27FC236}">
                <a16:creationId xmlns:a16="http://schemas.microsoft.com/office/drawing/2014/main" id="{AB782F14-3C7D-5546-3999-4C1051E68F09}"/>
              </a:ext>
            </a:extLst>
          </p:cNvPr>
          <p:cNvSpPr txBox="1">
            <a:spLocks/>
          </p:cNvSpPr>
          <p:nvPr/>
        </p:nvSpPr>
        <p:spPr>
          <a:xfrm>
            <a:off x="1141413" y="618518"/>
            <a:ext cx="9905998" cy="1478570"/>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endParaRPr lang="en-US" sz="3200" dirty="0"/>
          </a:p>
        </p:txBody>
      </p:sp>
      <p:pic>
        <p:nvPicPr>
          <p:cNvPr id="53" name="Content Placeholder 5" descr="Chart, bar chart&#10;&#10;Description automatically generated">
            <a:extLst>
              <a:ext uri="{FF2B5EF4-FFF2-40B4-BE49-F238E27FC236}">
                <a16:creationId xmlns:a16="http://schemas.microsoft.com/office/drawing/2014/main" id="{540315C1-8933-16C9-8CE4-26C0314F47E0}"/>
              </a:ext>
            </a:extLst>
          </p:cNvPr>
          <p:cNvPicPr>
            <a:picLocks noChangeAspect="1"/>
          </p:cNvPicPr>
          <p:nvPr/>
        </p:nvPicPr>
        <p:blipFill>
          <a:blip r:embed="rId4"/>
          <a:stretch>
            <a:fillRect/>
          </a:stretch>
        </p:blipFill>
        <p:spPr>
          <a:xfrm>
            <a:off x="1141413" y="2503144"/>
            <a:ext cx="4965058" cy="3034399"/>
          </a:xfrm>
          <a:prstGeom prst="rect">
            <a:avLst/>
          </a:prstGeom>
        </p:spPr>
      </p:pic>
      <p:pic>
        <p:nvPicPr>
          <p:cNvPr id="55" name="Content Placeholder 7" descr="Chart, bar chart&#10;&#10;Description automatically generated">
            <a:extLst>
              <a:ext uri="{FF2B5EF4-FFF2-40B4-BE49-F238E27FC236}">
                <a16:creationId xmlns:a16="http://schemas.microsoft.com/office/drawing/2014/main" id="{CE6896D2-3BB4-9AEF-DD3B-2A4084AD9906}"/>
              </a:ext>
            </a:extLst>
          </p:cNvPr>
          <p:cNvPicPr>
            <a:picLocks noChangeAspect="1"/>
          </p:cNvPicPr>
          <p:nvPr/>
        </p:nvPicPr>
        <p:blipFill>
          <a:blip r:embed="rId5"/>
          <a:stretch>
            <a:fillRect/>
          </a:stretch>
        </p:blipFill>
        <p:spPr>
          <a:xfrm>
            <a:off x="6172200" y="2503144"/>
            <a:ext cx="4875213" cy="3034399"/>
          </a:xfrm>
          <a:prstGeom prst="rect">
            <a:avLst/>
          </a:prstGeom>
        </p:spPr>
      </p:pic>
      <p:sp>
        <p:nvSpPr>
          <p:cNvPr id="2" name="Rectangle 1">
            <a:extLst>
              <a:ext uri="{FF2B5EF4-FFF2-40B4-BE49-F238E27FC236}">
                <a16:creationId xmlns:a16="http://schemas.microsoft.com/office/drawing/2014/main" id="{20A60175-1159-8846-9AFF-45FBE771198F}"/>
              </a:ext>
            </a:extLst>
          </p:cNvPr>
          <p:cNvSpPr/>
          <p:nvPr/>
        </p:nvSpPr>
        <p:spPr>
          <a:xfrm>
            <a:off x="1491912" y="374408"/>
            <a:ext cx="9360576"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Comparing corn biomass yield: </a:t>
            </a:r>
            <a:b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control vs treatment</a:t>
            </a:r>
          </a:p>
        </p:txBody>
      </p:sp>
    </p:spTree>
    <p:extLst>
      <p:ext uri="{BB962C8B-B14F-4D97-AF65-F5344CB8AC3E}">
        <p14:creationId xmlns:p14="http://schemas.microsoft.com/office/powerpoint/2010/main" val="2751864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0F0B-E43B-0DC4-F29D-D45926C67CA6}"/>
              </a:ext>
            </a:extLst>
          </p:cNvPr>
          <p:cNvSpPr>
            <a:spLocks noGrp="1"/>
          </p:cNvSpPr>
          <p:nvPr>
            <p:ph type="title"/>
          </p:nvPr>
        </p:nvSpPr>
        <p:spPr>
          <a:xfrm>
            <a:off x="1141412" y="618518"/>
            <a:ext cx="5894387" cy="1478570"/>
          </a:xfrm>
        </p:spPr>
        <p:txBody>
          <a:bodyPr anchor="b">
            <a:normAutofit/>
          </a:bodyPr>
          <a:lstStyle/>
          <a:p>
            <a:r>
              <a:rPr lang="en-US" dirty="0"/>
              <a:t>findings</a:t>
            </a:r>
          </a:p>
        </p:txBody>
      </p:sp>
      <p:sp>
        <p:nvSpPr>
          <p:cNvPr id="16" name="Content Placeholder 10">
            <a:extLst>
              <a:ext uri="{FF2B5EF4-FFF2-40B4-BE49-F238E27FC236}">
                <a16:creationId xmlns:a16="http://schemas.microsoft.com/office/drawing/2014/main" id="{C8D3A908-DF69-6428-C9DD-F12AB73435FC}"/>
              </a:ext>
            </a:extLst>
          </p:cNvPr>
          <p:cNvSpPr>
            <a:spLocks noGrp="1"/>
          </p:cNvSpPr>
          <p:nvPr>
            <p:ph idx="1"/>
          </p:nvPr>
        </p:nvSpPr>
        <p:spPr>
          <a:xfrm>
            <a:off x="1141412" y="2249487"/>
            <a:ext cx="5894388" cy="3541714"/>
          </a:xfrm>
        </p:spPr>
        <p:txBody>
          <a:bodyPr>
            <a:normAutofit/>
          </a:bodyPr>
          <a:lstStyle/>
          <a:p>
            <a:endParaRPr lang="en-US" dirty="0"/>
          </a:p>
        </p:txBody>
      </p:sp>
      <p:pic>
        <p:nvPicPr>
          <p:cNvPr id="7" name="Content Placeholder 6" descr="Chart, bar chart&#10;&#10;Description automatically generated">
            <a:extLst>
              <a:ext uri="{FF2B5EF4-FFF2-40B4-BE49-F238E27FC236}">
                <a16:creationId xmlns:a16="http://schemas.microsoft.com/office/drawing/2014/main" id="{4FD6A8A4-25AD-9545-9CFB-993DE69E37D2}"/>
              </a:ext>
            </a:extLst>
          </p:cNvPr>
          <p:cNvPicPr>
            <a:picLocks noChangeAspect="1"/>
          </p:cNvPicPr>
          <p:nvPr/>
        </p:nvPicPr>
        <p:blipFill rotWithShape="1">
          <a:blip r:embed="rId4"/>
          <a:srcRect t="7637"/>
          <a:stretch/>
        </p:blipFill>
        <p:spPr>
          <a:xfrm>
            <a:off x="7625389" y="326846"/>
            <a:ext cx="4066869" cy="2873555"/>
          </a:xfrm>
          <a:custGeom>
            <a:avLst/>
            <a:gdLst/>
            <a:ahLst/>
            <a:cxnLst/>
            <a:rect l="l" t="t" r="r" b="b"/>
            <a:pathLst>
              <a:path w="3425199" h="2420166">
                <a:moveTo>
                  <a:pt x="166465" y="0"/>
                </a:moveTo>
                <a:lnTo>
                  <a:pt x="3425199" y="0"/>
                </a:lnTo>
                <a:lnTo>
                  <a:pt x="3425199" y="2420166"/>
                </a:lnTo>
                <a:lnTo>
                  <a:pt x="0" y="2420166"/>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Content Placeholder 4">
            <a:extLst>
              <a:ext uri="{FF2B5EF4-FFF2-40B4-BE49-F238E27FC236}">
                <a16:creationId xmlns:a16="http://schemas.microsoft.com/office/drawing/2014/main" id="{48117F03-B851-885F-02C5-8DDD6A68C9F8}"/>
              </a:ext>
            </a:extLst>
          </p:cNvPr>
          <p:cNvPicPr>
            <a:picLocks noChangeAspect="1"/>
          </p:cNvPicPr>
          <p:nvPr/>
        </p:nvPicPr>
        <p:blipFill rotWithShape="1">
          <a:blip r:embed="rId5"/>
          <a:srcRect t="7637"/>
          <a:stretch/>
        </p:blipFill>
        <p:spPr>
          <a:xfrm>
            <a:off x="7619998" y="3200401"/>
            <a:ext cx="4072260" cy="2877364"/>
          </a:xfrm>
          <a:custGeom>
            <a:avLst/>
            <a:gdLst/>
            <a:ahLst/>
            <a:cxnLst/>
            <a:rect l="l" t="t" r="r" b="b"/>
            <a:pathLst>
              <a:path w="3425199" h="2420166">
                <a:moveTo>
                  <a:pt x="0" y="0"/>
                </a:moveTo>
                <a:lnTo>
                  <a:pt x="3425199" y="0"/>
                </a:lnTo>
                <a:lnTo>
                  <a:pt x="3425199" y="2253701"/>
                </a:lnTo>
                <a:cubicBezTo>
                  <a:pt x="3425199" y="2345637"/>
                  <a:pt x="3350670" y="2420166"/>
                  <a:pt x="3258734" y="2420166"/>
                </a:cubicBezTo>
                <a:lnTo>
                  <a:pt x="0" y="2420166"/>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TextBox 2">
            <a:extLst>
              <a:ext uri="{FF2B5EF4-FFF2-40B4-BE49-F238E27FC236}">
                <a16:creationId xmlns:a16="http://schemas.microsoft.com/office/drawing/2014/main" id="{297489BC-CC39-72E7-5B67-67CE504F011D}"/>
              </a:ext>
            </a:extLst>
          </p:cNvPr>
          <p:cNvSpPr txBox="1"/>
          <p:nvPr/>
        </p:nvSpPr>
        <p:spPr>
          <a:xfrm>
            <a:off x="8748584" y="0"/>
            <a:ext cx="1927654" cy="369332"/>
          </a:xfrm>
          <a:prstGeom prst="rect">
            <a:avLst/>
          </a:prstGeom>
          <a:noFill/>
        </p:spPr>
        <p:txBody>
          <a:bodyPr wrap="square" rtlCol="0">
            <a:spAutoFit/>
          </a:bodyPr>
          <a:lstStyle/>
          <a:p>
            <a:pPr algn="ctr"/>
            <a:r>
              <a:rPr lang="en-US" dirty="0"/>
              <a:t>CORN</a:t>
            </a:r>
          </a:p>
        </p:txBody>
      </p:sp>
    </p:spTree>
    <p:extLst>
      <p:ext uri="{BB962C8B-B14F-4D97-AF65-F5344CB8AC3E}">
        <p14:creationId xmlns:p14="http://schemas.microsoft.com/office/powerpoint/2010/main" val="2046846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11" name="Picture 2">
            <a:extLst>
              <a:ext uri="{FF2B5EF4-FFF2-40B4-BE49-F238E27FC236}">
                <a16:creationId xmlns:a16="http://schemas.microsoft.com/office/drawing/2014/main" id="{5ACD94DE-DE21-4A9D-8875-A1539BE216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312" name="Group 205">
            <a:extLst>
              <a:ext uri="{FF2B5EF4-FFF2-40B4-BE49-F238E27FC236}">
                <a16:creationId xmlns:a16="http://schemas.microsoft.com/office/drawing/2014/main" id="{A8F3053C-AA2D-43E7-9127-59111DE0E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07" name="Group 206">
              <a:extLst>
                <a:ext uri="{FF2B5EF4-FFF2-40B4-BE49-F238E27FC236}">
                  <a16:creationId xmlns:a16="http://schemas.microsoft.com/office/drawing/2014/main" id="{159025B1-E34F-4772-B2CC-DA9B705D40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9" name="Rectangle 5">
                <a:extLst>
                  <a:ext uri="{FF2B5EF4-FFF2-40B4-BE49-F238E27FC236}">
                    <a16:creationId xmlns:a16="http://schemas.microsoft.com/office/drawing/2014/main" id="{85E8FDD9-55D5-48E9-BD0F-41FA02C5AD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0" name="Freeform 6">
                <a:extLst>
                  <a:ext uri="{FF2B5EF4-FFF2-40B4-BE49-F238E27FC236}">
                    <a16:creationId xmlns:a16="http://schemas.microsoft.com/office/drawing/2014/main" id="{2C147D99-21B5-462F-B3D9-2D04FC67D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 name="Freeform 7">
                <a:extLst>
                  <a:ext uri="{FF2B5EF4-FFF2-40B4-BE49-F238E27FC236}">
                    <a16:creationId xmlns:a16="http://schemas.microsoft.com/office/drawing/2014/main" id="{3A84E48A-5D81-47C8-9B35-7891B51623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Freeform 8">
                <a:extLst>
                  <a:ext uri="{FF2B5EF4-FFF2-40B4-BE49-F238E27FC236}">
                    <a16:creationId xmlns:a16="http://schemas.microsoft.com/office/drawing/2014/main" id="{A7C08433-35BE-4A5A-9C1F-B37DEB48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 name="Freeform 9">
                <a:extLst>
                  <a:ext uri="{FF2B5EF4-FFF2-40B4-BE49-F238E27FC236}">
                    <a16:creationId xmlns:a16="http://schemas.microsoft.com/office/drawing/2014/main" id="{D0B8201B-0CB0-4F9E-ACB0-DD75292348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4" name="Freeform 10">
                <a:extLst>
                  <a:ext uri="{FF2B5EF4-FFF2-40B4-BE49-F238E27FC236}">
                    <a16:creationId xmlns:a16="http://schemas.microsoft.com/office/drawing/2014/main" id="{888D2777-7FAE-47C4-9E1A-3C4D015CF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 name="Freeform 11">
                <a:extLst>
                  <a:ext uri="{FF2B5EF4-FFF2-40B4-BE49-F238E27FC236}">
                    <a16:creationId xmlns:a16="http://schemas.microsoft.com/office/drawing/2014/main" id="{CE168F44-CB11-4900-AC9E-3EBEC8016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12">
                <a:extLst>
                  <a:ext uri="{FF2B5EF4-FFF2-40B4-BE49-F238E27FC236}">
                    <a16:creationId xmlns:a16="http://schemas.microsoft.com/office/drawing/2014/main" id="{A0F39381-D3B3-4EBE-80AB-F3AA4D1889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13">
                <a:extLst>
                  <a:ext uri="{FF2B5EF4-FFF2-40B4-BE49-F238E27FC236}">
                    <a16:creationId xmlns:a16="http://schemas.microsoft.com/office/drawing/2014/main" id="{F8B41A7C-3B6F-4BEF-B1FA-4869947AE7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Freeform 14">
                <a:extLst>
                  <a:ext uri="{FF2B5EF4-FFF2-40B4-BE49-F238E27FC236}">
                    <a16:creationId xmlns:a16="http://schemas.microsoft.com/office/drawing/2014/main" id="{9A08FB39-6EFB-4948-88F2-6EB113F10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9" name="Freeform 15">
                <a:extLst>
                  <a:ext uri="{FF2B5EF4-FFF2-40B4-BE49-F238E27FC236}">
                    <a16:creationId xmlns:a16="http://schemas.microsoft.com/office/drawing/2014/main" id="{32489CF5-34F9-4676-8FC8-EA47623A9F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Line 16">
                <a:extLst>
                  <a:ext uri="{FF2B5EF4-FFF2-40B4-BE49-F238E27FC236}">
                    <a16:creationId xmlns:a16="http://schemas.microsoft.com/office/drawing/2014/main" id="{6E6A81FE-6687-4E45-86EE-506158CFC0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1" name="Freeform 17">
                <a:extLst>
                  <a:ext uri="{FF2B5EF4-FFF2-40B4-BE49-F238E27FC236}">
                    <a16:creationId xmlns:a16="http://schemas.microsoft.com/office/drawing/2014/main" id="{085F56DC-138C-4970-A499-1F8C4FBAD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2" name="Freeform 18">
                <a:extLst>
                  <a:ext uri="{FF2B5EF4-FFF2-40B4-BE49-F238E27FC236}">
                    <a16:creationId xmlns:a16="http://schemas.microsoft.com/office/drawing/2014/main" id="{2241CFC6-2DD5-4908-95FF-C76F3F432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3" name="Freeform 19">
                <a:extLst>
                  <a:ext uri="{FF2B5EF4-FFF2-40B4-BE49-F238E27FC236}">
                    <a16:creationId xmlns:a16="http://schemas.microsoft.com/office/drawing/2014/main" id="{EAE9ABAC-3BE1-44E6-A764-8B7884E83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4" name="Freeform 20">
                <a:extLst>
                  <a:ext uri="{FF2B5EF4-FFF2-40B4-BE49-F238E27FC236}">
                    <a16:creationId xmlns:a16="http://schemas.microsoft.com/office/drawing/2014/main" id="{39874D11-3018-499B-BD78-11BB954BDF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5" name="Rectangle 21">
                <a:extLst>
                  <a:ext uri="{FF2B5EF4-FFF2-40B4-BE49-F238E27FC236}">
                    <a16:creationId xmlns:a16="http://schemas.microsoft.com/office/drawing/2014/main" id="{9D4461D3-04C7-495D-BA09-8D5311E9DA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6" name="Freeform 22">
                <a:extLst>
                  <a:ext uri="{FF2B5EF4-FFF2-40B4-BE49-F238E27FC236}">
                    <a16:creationId xmlns:a16="http://schemas.microsoft.com/office/drawing/2014/main" id="{BF405972-B14C-45E8-9F0C-E2F11F1CF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23">
                <a:extLst>
                  <a:ext uri="{FF2B5EF4-FFF2-40B4-BE49-F238E27FC236}">
                    <a16:creationId xmlns:a16="http://schemas.microsoft.com/office/drawing/2014/main" id="{D7939026-A689-46F4-97AC-5F68665D7D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24">
                <a:extLst>
                  <a:ext uri="{FF2B5EF4-FFF2-40B4-BE49-F238E27FC236}">
                    <a16:creationId xmlns:a16="http://schemas.microsoft.com/office/drawing/2014/main" id="{8AD9F31C-5CF7-45EE-907A-307448812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25">
                <a:extLst>
                  <a:ext uri="{FF2B5EF4-FFF2-40B4-BE49-F238E27FC236}">
                    <a16:creationId xmlns:a16="http://schemas.microsoft.com/office/drawing/2014/main" id="{93412351-62FA-4EF3-8FE2-4CDD8397B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Freeform 26">
                <a:extLst>
                  <a:ext uri="{FF2B5EF4-FFF2-40B4-BE49-F238E27FC236}">
                    <a16:creationId xmlns:a16="http://schemas.microsoft.com/office/drawing/2014/main" id="{84A81491-A1EB-46E3-9E73-11B93428C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1" name="Freeform 27">
                <a:extLst>
                  <a:ext uri="{FF2B5EF4-FFF2-40B4-BE49-F238E27FC236}">
                    <a16:creationId xmlns:a16="http://schemas.microsoft.com/office/drawing/2014/main" id="{E7727744-4F0E-4AA2-97BC-0C44AB354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28">
                <a:extLst>
                  <a:ext uri="{FF2B5EF4-FFF2-40B4-BE49-F238E27FC236}">
                    <a16:creationId xmlns:a16="http://schemas.microsoft.com/office/drawing/2014/main" id="{4575AD90-731F-4996-AA04-86E5EC8CBE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29">
                <a:extLst>
                  <a:ext uri="{FF2B5EF4-FFF2-40B4-BE49-F238E27FC236}">
                    <a16:creationId xmlns:a16="http://schemas.microsoft.com/office/drawing/2014/main" id="{231A78D3-96D9-4A22-BC29-8274B016C0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Freeform 30">
                <a:extLst>
                  <a:ext uri="{FF2B5EF4-FFF2-40B4-BE49-F238E27FC236}">
                    <a16:creationId xmlns:a16="http://schemas.microsoft.com/office/drawing/2014/main" id="{DFF31CA2-144E-493E-A135-83B83452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5" name="Freeform 31">
                <a:extLst>
                  <a:ext uri="{FF2B5EF4-FFF2-40B4-BE49-F238E27FC236}">
                    <a16:creationId xmlns:a16="http://schemas.microsoft.com/office/drawing/2014/main" id="{C1ED7F8F-8F7D-4634-8EF1-3DC871518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08" name="Group 207">
              <a:extLst>
                <a:ext uri="{FF2B5EF4-FFF2-40B4-BE49-F238E27FC236}">
                  <a16:creationId xmlns:a16="http://schemas.microsoft.com/office/drawing/2014/main" id="{C51DBAB3-1986-470D-B778-24F7953C79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09" name="Freeform 32">
                <a:extLst>
                  <a:ext uri="{FF2B5EF4-FFF2-40B4-BE49-F238E27FC236}">
                    <a16:creationId xmlns:a16="http://schemas.microsoft.com/office/drawing/2014/main" id="{921E27E2-FB87-421E-898F-0AD31CBC4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33">
                <a:extLst>
                  <a:ext uri="{FF2B5EF4-FFF2-40B4-BE49-F238E27FC236}">
                    <a16:creationId xmlns:a16="http://schemas.microsoft.com/office/drawing/2014/main" id="{C9479707-E515-4B3C-9493-72190DDB2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34">
                <a:extLst>
                  <a:ext uri="{FF2B5EF4-FFF2-40B4-BE49-F238E27FC236}">
                    <a16:creationId xmlns:a16="http://schemas.microsoft.com/office/drawing/2014/main" id="{9FF90DFA-7702-4558-8B3D-756D81D85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35">
                <a:extLst>
                  <a:ext uri="{FF2B5EF4-FFF2-40B4-BE49-F238E27FC236}">
                    <a16:creationId xmlns:a16="http://schemas.microsoft.com/office/drawing/2014/main" id="{558A4777-3BE1-4000-9CB4-73048552F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36">
                <a:extLst>
                  <a:ext uri="{FF2B5EF4-FFF2-40B4-BE49-F238E27FC236}">
                    <a16:creationId xmlns:a16="http://schemas.microsoft.com/office/drawing/2014/main" id="{2A041A71-3C90-472C-AC37-21EFE0786D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37">
                <a:extLst>
                  <a:ext uri="{FF2B5EF4-FFF2-40B4-BE49-F238E27FC236}">
                    <a16:creationId xmlns:a16="http://schemas.microsoft.com/office/drawing/2014/main" id="{8FC1DCF1-A0C3-4803-9B5B-29A6C245A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38">
                <a:extLst>
                  <a:ext uri="{FF2B5EF4-FFF2-40B4-BE49-F238E27FC236}">
                    <a16:creationId xmlns:a16="http://schemas.microsoft.com/office/drawing/2014/main" id="{71612D3E-4DBC-49B9-86B5-FCD82B1B1E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39">
                <a:extLst>
                  <a:ext uri="{FF2B5EF4-FFF2-40B4-BE49-F238E27FC236}">
                    <a16:creationId xmlns:a16="http://schemas.microsoft.com/office/drawing/2014/main" id="{CB1CF104-08B0-46F6-ABBF-649AC5A70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40">
                <a:extLst>
                  <a:ext uri="{FF2B5EF4-FFF2-40B4-BE49-F238E27FC236}">
                    <a16:creationId xmlns:a16="http://schemas.microsoft.com/office/drawing/2014/main" id="{FCE7D9F8-F405-4677-A45F-EDBB7F16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Rectangle 41">
                <a:extLst>
                  <a:ext uri="{FF2B5EF4-FFF2-40B4-BE49-F238E27FC236}">
                    <a16:creationId xmlns:a16="http://schemas.microsoft.com/office/drawing/2014/main" id="{7347872F-3F7B-4ADF-BC95-429727E82D1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grpSp>
        <p:nvGrpSpPr>
          <p:cNvPr id="313" name="Group 246">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14" name="Rectangle 247">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315" name="Group 250">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52"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3"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4"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6"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8"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2"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3"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5"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6"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7"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8"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9"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0"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1"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2"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3"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4"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5"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6"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7"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8"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9"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0"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1"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2"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3"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4"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5"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6"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7"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8"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9"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0"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1"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2"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3"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4"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5"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6"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7"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8"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9"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0"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1"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2"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3"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4"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5"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3" name="Picture 52" descr="Chart, box and whisker chart&#10;&#10;Description automatically generated">
            <a:extLst>
              <a:ext uri="{FF2B5EF4-FFF2-40B4-BE49-F238E27FC236}">
                <a16:creationId xmlns:a16="http://schemas.microsoft.com/office/drawing/2014/main" id="{3A0F90E6-A3D6-F6F9-2BE6-3523B8AD6F3D}"/>
              </a:ext>
            </a:extLst>
          </p:cNvPr>
          <p:cNvPicPr>
            <a:picLocks noChangeAspect="1"/>
          </p:cNvPicPr>
          <p:nvPr/>
        </p:nvPicPr>
        <p:blipFill rotWithShape="1">
          <a:blip r:embed="rId5"/>
          <a:srcRect t="5228" r="2" b="1641"/>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8" name="Picture 7" descr="Chart, box and whisker chart&#10;&#10;Description automatically generated">
            <a:extLst>
              <a:ext uri="{FF2B5EF4-FFF2-40B4-BE49-F238E27FC236}">
                <a16:creationId xmlns:a16="http://schemas.microsoft.com/office/drawing/2014/main" id="{6F2ADDEB-F573-1876-A01F-FDDF33055CFB}"/>
              </a:ext>
            </a:extLst>
          </p:cNvPr>
          <p:cNvPicPr>
            <a:picLocks noChangeAspect="1"/>
          </p:cNvPicPr>
          <p:nvPr/>
        </p:nvPicPr>
        <p:blipFill rotWithShape="1">
          <a:blip r:embed="rId6"/>
          <a:srcRect t="4759" r="-2" b="3122"/>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2" name="TextBox 1">
            <a:extLst>
              <a:ext uri="{FF2B5EF4-FFF2-40B4-BE49-F238E27FC236}">
                <a16:creationId xmlns:a16="http://schemas.microsoft.com/office/drawing/2014/main" id="{86395FA6-EB0C-4145-972A-68DF3121D968}"/>
              </a:ext>
            </a:extLst>
          </p:cNvPr>
          <p:cNvSpPr txBox="1"/>
          <p:nvPr/>
        </p:nvSpPr>
        <p:spPr>
          <a:xfrm>
            <a:off x="6945352" y="2249487"/>
            <a:ext cx="4413737"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a:t>The different tilling methods and their yield production.</a:t>
            </a:r>
          </a:p>
        </p:txBody>
      </p:sp>
      <p:cxnSp>
        <p:nvCxnSpPr>
          <p:cNvPr id="316" name="Straight Connector 306">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317" name="Straight Connector 308">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4" name="TextBox 3">
            <a:extLst>
              <a:ext uri="{FF2B5EF4-FFF2-40B4-BE49-F238E27FC236}">
                <a16:creationId xmlns:a16="http://schemas.microsoft.com/office/drawing/2014/main" id="{F0693AEB-1976-F4C2-30CF-D3B02A3F3802}"/>
              </a:ext>
            </a:extLst>
          </p:cNvPr>
          <p:cNvSpPr txBox="1"/>
          <p:nvPr/>
        </p:nvSpPr>
        <p:spPr>
          <a:xfrm>
            <a:off x="844620" y="2249487"/>
            <a:ext cx="2862444" cy="3957302"/>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endParaRPr lang="en-US" sz="1400" dirty="0">
              <a:solidFill>
                <a:srgbClr val="FFFFFF"/>
              </a:solidFill>
            </a:endParaRPr>
          </a:p>
        </p:txBody>
      </p:sp>
    </p:spTree>
    <p:extLst>
      <p:ext uri="{BB962C8B-B14F-4D97-AF65-F5344CB8AC3E}">
        <p14:creationId xmlns:p14="http://schemas.microsoft.com/office/powerpoint/2010/main" val="2001562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32" name="Round Diagonal Corner Rectangle 6">
            <a:extLst>
              <a:ext uri="{FF2B5EF4-FFF2-40B4-BE49-F238E27FC236}">
                <a16:creationId xmlns:a16="http://schemas.microsoft.com/office/drawing/2014/main" id="{179D851C-8A22-40C2-95AB-87556CF7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87167C05-6114-45E2-AE3D-B77D38988F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plant, flower, leaf, vegetable&#10;&#10;Description automatically generated">
            <a:extLst>
              <a:ext uri="{FF2B5EF4-FFF2-40B4-BE49-F238E27FC236}">
                <a16:creationId xmlns:a16="http://schemas.microsoft.com/office/drawing/2014/main" id="{80DD6A36-650C-B61A-7D7D-24DBCA7B6ED7}"/>
              </a:ext>
            </a:extLst>
          </p:cNvPr>
          <p:cNvPicPr>
            <a:picLocks noChangeAspect="1"/>
          </p:cNvPicPr>
          <p:nvPr/>
        </p:nvPicPr>
        <p:blipFill rotWithShape="1">
          <a:blip r:embed="rId4"/>
          <a:srcRect l="185" t="48785" r="-184" b="-1124"/>
          <a:stretch/>
        </p:blipFill>
        <p:spPr>
          <a:xfrm>
            <a:off x="1624825" y="1136606"/>
            <a:ext cx="4066605" cy="4577297"/>
          </a:xfrm>
          <a:prstGeom prst="rect">
            <a:avLst/>
          </a:prstGeom>
          <a:ln>
            <a:noFill/>
          </a:ln>
          <a:effectLst>
            <a:softEdge rad="112500"/>
          </a:effectLst>
        </p:spPr>
      </p:pic>
      <p:cxnSp>
        <p:nvCxnSpPr>
          <p:cNvPr id="36" name="Straight Connector 35">
            <a:extLst>
              <a:ext uri="{FF2B5EF4-FFF2-40B4-BE49-F238E27FC236}">
                <a16:creationId xmlns:a16="http://schemas.microsoft.com/office/drawing/2014/main" id="{792A6FB2-C222-4C89-B4E3-7F96367DC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9349" y="1416818"/>
            <a:ext cx="0" cy="4019340"/>
          </a:xfrm>
          <a:prstGeom prst="line">
            <a:avLst/>
          </a:prstGeom>
          <a:ln>
            <a:solidFill>
              <a:schemeClr val="accent5">
                <a:lumMod val="40000"/>
                <a:lumOff val="60000"/>
              </a:schemeClr>
            </a:solidFill>
          </a:ln>
        </p:spPr>
        <p:style>
          <a:lnRef idx="1">
            <a:schemeClr val="accent5"/>
          </a:lnRef>
          <a:fillRef idx="0">
            <a:schemeClr val="accent5"/>
          </a:fillRef>
          <a:effectRef idx="0">
            <a:schemeClr val="accent5"/>
          </a:effectRef>
          <a:fontRef idx="minor">
            <a:schemeClr val="tx1"/>
          </a:fontRef>
        </p:style>
      </p:cxnSp>
      <p:pic>
        <p:nvPicPr>
          <p:cNvPr id="7" name="Picture 6" descr="A picture containing plant, flower, vegetable&#10;&#10;Description automatically generated">
            <a:extLst>
              <a:ext uri="{FF2B5EF4-FFF2-40B4-BE49-F238E27FC236}">
                <a16:creationId xmlns:a16="http://schemas.microsoft.com/office/drawing/2014/main" id="{4E0B6C80-888A-2AEA-105B-40E5502DAA9E}"/>
              </a:ext>
            </a:extLst>
          </p:cNvPr>
          <p:cNvPicPr>
            <a:picLocks noChangeAspect="1"/>
          </p:cNvPicPr>
          <p:nvPr/>
        </p:nvPicPr>
        <p:blipFill rotWithShape="1">
          <a:blip r:embed="rId5"/>
          <a:srcRect l="236" t="22955" r="-235" b="1989"/>
          <a:stretch/>
        </p:blipFill>
        <p:spPr>
          <a:xfrm>
            <a:off x="6495335" y="1136606"/>
            <a:ext cx="4070713" cy="4577297"/>
          </a:xfrm>
          <a:prstGeom prst="rect">
            <a:avLst/>
          </a:prstGeom>
          <a:ln>
            <a:noFill/>
          </a:ln>
          <a:effectLst>
            <a:softEdge rad="112500"/>
          </a:effectLst>
        </p:spPr>
      </p:pic>
      <p:sp>
        <p:nvSpPr>
          <p:cNvPr id="2" name="Rectangle 1">
            <a:extLst>
              <a:ext uri="{FF2B5EF4-FFF2-40B4-BE49-F238E27FC236}">
                <a16:creationId xmlns:a16="http://schemas.microsoft.com/office/drawing/2014/main" id="{894EB888-0B5C-7541-99E4-2D05558B31FC}"/>
              </a:ext>
            </a:extLst>
          </p:cNvPr>
          <p:cNvSpPr/>
          <p:nvPr/>
        </p:nvSpPr>
        <p:spPr>
          <a:xfrm>
            <a:off x="2851356" y="3425254"/>
            <a:ext cx="142090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corn</a:t>
            </a:r>
          </a:p>
        </p:txBody>
      </p:sp>
      <p:sp>
        <p:nvSpPr>
          <p:cNvPr id="8" name="Rectangle 7">
            <a:extLst>
              <a:ext uri="{FF2B5EF4-FFF2-40B4-BE49-F238E27FC236}">
                <a16:creationId xmlns:a16="http://schemas.microsoft.com/office/drawing/2014/main" id="{C5BD8B72-FDDF-C147-8FDA-C41022A8EF4B}"/>
              </a:ext>
            </a:extLst>
          </p:cNvPr>
          <p:cNvSpPr/>
          <p:nvPr/>
        </p:nvSpPr>
        <p:spPr>
          <a:xfrm>
            <a:off x="7218379" y="3425254"/>
            <a:ext cx="262462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soybean</a:t>
            </a:r>
          </a:p>
        </p:txBody>
      </p:sp>
    </p:spTree>
    <p:extLst>
      <p:ext uri="{BB962C8B-B14F-4D97-AF65-F5344CB8AC3E}">
        <p14:creationId xmlns:p14="http://schemas.microsoft.com/office/powerpoint/2010/main" val="3699872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3" name="Group 1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52" name="Rectangle 5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56" name="Rectangle 5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4" name="TextBox 3">
            <a:extLst>
              <a:ext uri="{FF2B5EF4-FFF2-40B4-BE49-F238E27FC236}">
                <a16:creationId xmlns:a16="http://schemas.microsoft.com/office/drawing/2014/main" id="{F0693AEB-1976-F4C2-30CF-D3B02A3F3802}"/>
              </a:ext>
            </a:extLst>
          </p:cNvPr>
          <p:cNvSpPr txBox="1"/>
          <p:nvPr/>
        </p:nvSpPr>
        <p:spPr>
          <a:xfrm>
            <a:off x="844620" y="2249487"/>
            <a:ext cx="2862444" cy="3957302"/>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sz="1400" dirty="0">
                <a:solidFill>
                  <a:srgbClr val="FFFFFF"/>
                </a:solidFill>
              </a:rPr>
              <a:t>CORN VS SOYBEAN YIELD </a:t>
            </a:r>
          </a:p>
        </p:txBody>
      </p:sp>
      <p:grpSp>
        <p:nvGrpSpPr>
          <p:cNvPr id="60" name="Group 5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3" name="Picture 2">
            <a:extLst>
              <a:ext uri="{FF2B5EF4-FFF2-40B4-BE49-F238E27FC236}">
                <a16:creationId xmlns:a16="http://schemas.microsoft.com/office/drawing/2014/main" id="{78DDF7E2-5AC7-9D3E-E5D3-1A2E7A30AA89}"/>
              </a:ext>
            </a:extLst>
          </p:cNvPr>
          <p:cNvPicPr>
            <a:picLocks noChangeAspect="1"/>
          </p:cNvPicPr>
          <p:nvPr/>
        </p:nvPicPr>
        <p:blipFill>
          <a:blip r:embed="rId4"/>
          <a:stretch/>
        </p:blipFill>
        <p:spPr>
          <a:xfrm>
            <a:off x="4394502" y="777082"/>
            <a:ext cx="7446404" cy="5435873"/>
          </a:xfrm>
          <a:prstGeom prst="rect">
            <a:avLst/>
          </a:prstGeom>
        </p:spPr>
      </p:pic>
      <p:sp>
        <p:nvSpPr>
          <p:cNvPr id="2" name="TextBox 1">
            <a:extLst>
              <a:ext uri="{FF2B5EF4-FFF2-40B4-BE49-F238E27FC236}">
                <a16:creationId xmlns:a16="http://schemas.microsoft.com/office/drawing/2014/main" id="{86395FA6-EB0C-4145-972A-68DF3121D968}"/>
              </a:ext>
            </a:extLst>
          </p:cNvPr>
          <p:cNvSpPr txBox="1"/>
          <p:nvPr/>
        </p:nvSpPr>
        <p:spPr>
          <a:xfrm>
            <a:off x="4600531" y="189718"/>
            <a:ext cx="3064389" cy="369332"/>
          </a:xfrm>
          <a:prstGeom prst="rect">
            <a:avLst/>
          </a:prstGeom>
          <a:noFill/>
        </p:spPr>
        <p:txBody>
          <a:bodyPr wrap="square" rtlCol="0">
            <a:spAutoFit/>
          </a:bodyPr>
          <a:lstStyle/>
          <a:p>
            <a:r>
              <a:rPr lang="en-US" dirty="0"/>
              <a:t>Corn vs. Soybean Yield</a:t>
            </a:r>
          </a:p>
        </p:txBody>
      </p:sp>
    </p:spTree>
    <p:extLst>
      <p:ext uri="{BB962C8B-B14F-4D97-AF65-F5344CB8AC3E}">
        <p14:creationId xmlns:p14="http://schemas.microsoft.com/office/powerpoint/2010/main" val="311191180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D1BC-DD3E-D82E-3864-E69A638F8A62}"/>
              </a:ext>
            </a:extLst>
          </p:cNvPr>
          <p:cNvSpPr>
            <a:spLocks noGrp="1"/>
          </p:cNvSpPr>
          <p:nvPr>
            <p:ph type="title"/>
          </p:nvPr>
        </p:nvSpPr>
        <p:spPr>
          <a:xfrm>
            <a:off x="1141413" y="618518"/>
            <a:ext cx="4459286" cy="1478570"/>
          </a:xfrm>
        </p:spPr>
        <p:txBody>
          <a:bodyPr>
            <a:normAutofit/>
          </a:bodyPr>
          <a:lstStyle/>
          <a:p>
            <a:r>
              <a:rPr lang="en-US" sz="3200" dirty="0"/>
              <a:t>summary</a:t>
            </a:r>
          </a:p>
        </p:txBody>
      </p:sp>
      <p:graphicFrame>
        <p:nvGraphicFramePr>
          <p:cNvPr id="11" name="Content Placeholder 2">
            <a:extLst>
              <a:ext uri="{FF2B5EF4-FFF2-40B4-BE49-F238E27FC236}">
                <a16:creationId xmlns:a16="http://schemas.microsoft.com/office/drawing/2014/main" id="{F243CD34-9243-88CD-C658-C4ED0A9ED456}"/>
              </a:ext>
            </a:extLst>
          </p:cNvPr>
          <p:cNvGraphicFramePr>
            <a:graphicFrameLocks noGrp="1"/>
          </p:cNvGraphicFramePr>
          <p:nvPr>
            <p:ph idx="1"/>
            <p:extLst>
              <p:ext uri="{D42A27DB-BD31-4B8C-83A1-F6EECF244321}">
                <p14:modId xmlns:p14="http://schemas.microsoft.com/office/powerpoint/2010/main" val="4123875771"/>
              </p:ext>
            </p:extLst>
          </p:nvPr>
        </p:nvGraphicFramePr>
        <p:xfrm>
          <a:off x="1141412" y="2249487"/>
          <a:ext cx="4459287" cy="3965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phic 6">
            <a:extLst>
              <a:ext uri="{FF2B5EF4-FFF2-40B4-BE49-F238E27FC236}">
                <a16:creationId xmlns:a16="http://schemas.microsoft.com/office/drawing/2014/main" id="{C58F77D3-2339-48DF-29A6-9F1B061E692E}"/>
              </a:ext>
            </a:extLst>
          </p:cNvPr>
          <p:cNvPicPr>
            <a:picLocks noChangeAspect="1"/>
          </p:cNvPicPr>
          <p:nvPr/>
        </p:nvPicPr>
        <p:blipFill rotWithShape="1">
          <a:blip r:embed="rId7"/>
          <a:srcRect l="23592" t="8011" r="23313" b="13622"/>
          <a:stretch/>
        </p:blipFill>
        <p:spPr>
          <a:xfrm>
            <a:off x="6096000" y="68838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80638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D1BC-DD3E-D82E-3864-E69A638F8A62}"/>
              </a:ext>
            </a:extLst>
          </p:cNvPr>
          <p:cNvSpPr>
            <a:spLocks noGrp="1"/>
          </p:cNvSpPr>
          <p:nvPr>
            <p:ph type="title"/>
          </p:nvPr>
        </p:nvSpPr>
        <p:spPr>
          <a:xfrm>
            <a:off x="1141413" y="618518"/>
            <a:ext cx="4459286" cy="1478570"/>
          </a:xfrm>
        </p:spPr>
        <p:txBody>
          <a:bodyPr>
            <a:normAutofit/>
          </a:bodyPr>
          <a:lstStyle/>
          <a:p>
            <a:r>
              <a:rPr lang="en-US" sz="3200" dirty="0"/>
              <a:t>afterthoughts</a:t>
            </a:r>
          </a:p>
        </p:txBody>
      </p:sp>
      <p:sp>
        <p:nvSpPr>
          <p:cNvPr id="3" name="Content Placeholder 2">
            <a:extLst>
              <a:ext uri="{FF2B5EF4-FFF2-40B4-BE49-F238E27FC236}">
                <a16:creationId xmlns:a16="http://schemas.microsoft.com/office/drawing/2014/main" id="{976F0B13-0353-AFE7-2945-6EBC621119D6}"/>
              </a:ext>
            </a:extLst>
          </p:cNvPr>
          <p:cNvSpPr>
            <a:spLocks noGrp="1"/>
          </p:cNvSpPr>
          <p:nvPr>
            <p:ph idx="1"/>
          </p:nvPr>
        </p:nvSpPr>
        <p:spPr>
          <a:xfrm>
            <a:off x="1141412" y="2249487"/>
            <a:ext cx="4459287" cy="3965046"/>
          </a:xfrm>
        </p:spPr>
        <p:txBody>
          <a:bodyPr>
            <a:normAutofit fontScale="70000" lnSpcReduction="20000"/>
          </a:bodyPr>
          <a:lstStyle/>
          <a:p>
            <a:r>
              <a:rPr lang="en-US" sz="2000" dirty="0"/>
              <a:t>Biodiverse soil will assist in the prevention of insect apocalypse</a:t>
            </a:r>
          </a:p>
          <a:p>
            <a:endParaRPr lang="en-US" sz="2000" dirty="0"/>
          </a:p>
          <a:p>
            <a:r>
              <a:rPr lang="en-US" sz="2000" dirty="0"/>
              <a:t>Our planet requires biodiversity for all organisms to survive. Humans have selected the best and the product that provides the highest yield, but was that necessarily the best approach to farming that should have been developed? </a:t>
            </a:r>
          </a:p>
          <a:p>
            <a:endParaRPr lang="en-US" sz="2000" dirty="0"/>
          </a:p>
          <a:p>
            <a:r>
              <a:rPr lang="en-US" sz="2000" dirty="0"/>
              <a:t>Regenerative farming that instills practices of reduced- and no-till farming is a technique that promotes harmony in nature and promotes the biodiversity that our planet needs. Everything is brought back to balance. </a:t>
            </a:r>
          </a:p>
        </p:txBody>
      </p:sp>
      <p:pic>
        <p:nvPicPr>
          <p:cNvPr id="9" name="Graphic 6">
            <a:extLst>
              <a:ext uri="{FF2B5EF4-FFF2-40B4-BE49-F238E27FC236}">
                <a16:creationId xmlns:a16="http://schemas.microsoft.com/office/drawing/2014/main" id="{C58F77D3-2339-48DF-29A6-9F1B061E692E}"/>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colorTemperature colorTemp="4700"/>
                    </a14:imgEffect>
                  </a14:imgLayer>
                </a14:imgProps>
              </a:ext>
            </a:extLst>
          </a:blip>
          <a:srcRect l="10000" r="10000"/>
          <a:stretch/>
        </p:blipFill>
        <p:spPr>
          <a:xfrm>
            <a:off x="6096000" y="68838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946104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B1F55A7-EFB3-385D-F0AC-D1F4E4318C3F}"/>
              </a:ext>
            </a:extLst>
          </p:cNvPr>
          <p:cNvSpPr>
            <a:spLocks noGrp="1"/>
          </p:cNvSpPr>
          <p:nvPr>
            <p:ph type="title"/>
          </p:nvPr>
        </p:nvSpPr>
        <p:spPr>
          <a:xfrm>
            <a:off x="1141413" y="618518"/>
            <a:ext cx="4459286" cy="1478570"/>
          </a:xfrm>
        </p:spPr>
        <p:txBody>
          <a:bodyPr>
            <a:normAutofit/>
          </a:bodyPr>
          <a:lstStyle/>
          <a:p>
            <a:r>
              <a:rPr lang="en-US" sz="3200" dirty="0"/>
              <a:t>Future learning</a:t>
            </a:r>
          </a:p>
        </p:txBody>
      </p:sp>
      <p:sp>
        <p:nvSpPr>
          <p:cNvPr id="3" name="Content Placeholder 2">
            <a:extLst>
              <a:ext uri="{FF2B5EF4-FFF2-40B4-BE49-F238E27FC236}">
                <a16:creationId xmlns:a16="http://schemas.microsoft.com/office/drawing/2014/main" id="{0854CC52-9679-95FA-0D2E-998DF7B35AA7}"/>
              </a:ext>
            </a:extLst>
          </p:cNvPr>
          <p:cNvSpPr>
            <a:spLocks noGrp="1"/>
          </p:cNvSpPr>
          <p:nvPr>
            <p:ph idx="1"/>
          </p:nvPr>
        </p:nvSpPr>
        <p:spPr>
          <a:xfrm>
            <a:off x="1141412" y="2249487"/>
            <a:ext cx="4459287" cy="3965046"/>
          </a:xfrm>
        </p:spPr>
        <p:txBody>
          <a:bodyPr>
            <a:normAutofit/>
          </a:bodyPr>
          <a:lstStyle/>
          <a:p>
            <a:r>
              <a:rPr lang="en-US" sz="2000" dirty="0"/>
              <a:t>Comparison of tilling practices to local microclimates </a:t>
            </a:r>
          </a:p>
          <a:p>
            <a:r>
              <a:rPr lang="en-US" sz="2000" dirty="0"/>
              <a:t>Soil drawdown and amount of carbon sequestration over time</a:t>
            </a:r>
          </a:p>
          <a:p>
            <a:r>
              <a:rPr lang="en-US" sz="2000" dirty="0"/>
              <a:t>Can soil health truly help reverse the impacts of climate change</a:t>
            </a:r>
          </a:p>
        </p:txBody>
      </p:sp>
      <p:pic>
        <p:nvPicPr>
          <p:cNvPr id="42" name="Graphic 6">
            <a:extLst>
              <a:ext uri="{FF2B5EF4-FFF2-40B4-BE49-F238E27FC236}">
                <a16:creationId xmlns:a16="http://schemas.microsoft.com/office/drawing/2014/main" id="{E93DA9C7-08C3-244A-9B73-CCD24F81B864}"/>
              </a:ext>
            </a:extLst>
          </p:cNvPr>
          <p:cNvPicPr>
            <a:picLocks noChangeAspect="1"/>
          </p:cNvPicPr>
          <p:nvPr/>
        </p:nvPicPr>
        <p:blipFill rotWithShape="1">
          <a:blip r:embed="rId4">
            <a:alphaModFix amt="35000"/>
          </a:blip>
          <a:srcRect l="29054" t="-230" r="26812" b="-230"/>
          <a:stretch/>
        </p:blipFill>
        <p:spPr>
          <a:xfrm>
            <a:off x="6115773" y="688385"/>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Graphic 6">
            <a:extLst>
              <a:ext uri="{FF2B5EF4-FFF2-40B4-BE49-F238E27FC236}">
                <a16:creationId xmlns:a16="http://schemas.microsoft.com/office/drawing/2014/main" id="{15FE5F99-4B50-E786-3EF8-1A6BC6BD5210}"/>
              </a:ext>
            </a:extLst>
          </p:cNvPr>
          <p:cNvPicPr>
            <a:picLocks noChangeAspect="1"/>
          </p:cNvPicPr>
          <p:nvPr/>
        </p:nvPicPr>
        <p:blipFill rotWithShape="1">
          <a:blip r:embed="rId4"/>
          <a:srcRect l="20314" t="-14241" r="21844" b="-17416"/>
          <a:stretch/>
        </p:blipFill>
        <p:spPr>
          <a:xfrm>
            <a:off x="6096000" y="68838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2935101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6"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98" name="Group 97">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99"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0"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8"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54" name="Rectangle 153">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57"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8"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1"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8"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9"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0"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1"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2"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3"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4"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5"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6"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7"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8"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9"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0"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1"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2"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3"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4"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5"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6"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7"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8"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9"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0"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1"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2"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3"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4"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5"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6"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7"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8"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9"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0"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1"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2"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3"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4"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5"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6"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7"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8"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9"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0"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212"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E327991-0FE4-0558-1FF5-5D75CD8A73FD}"/>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Questions</a:t>
            </a:r>
          </a:p>
        </p:txBody>
      </p:sp>
      <p:sp useBgFill="1">
        <p:nvSpPr>
          <p:cNvPr id="214"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Yellow and blue symbols">
            <a:extLst>
              <a:ext uri="{FF2B5EF4-FFF2-40B4-BE49-F238E27FC236}">
                <a16:creationId xmlns:a16="http://schemas.microsoft.com/office/drawing/2014/main" id="{6A91BCD3-BC42-415C-43D7-2CC95FDE9964}"/>
              </a:ext>
            </a:extLst>
          </p:cNvPr>
          <p:cNvPicPr>
            <a:picLocks noChangeAspect="1"/>
          </p:cNvPicPr>
          <p:nvPr/>
        </p:nvPicPr>
        <p:blipFill>
          <a:blip r:embed="rId3"/>
          <a:srcRect/>
          <a:stretch/>
        </p:blipFill>
        <p:spPr>
          <a:xfrm>
            <a:off x="1886530" y="1674796"/>
            <a:ext cx="4577297" cy="3502947"/>
          </a:xfrm>
          <a:prstGeom prst="rect">
            <a:avLst/>
          </a:prstGeom>
        </p:spPr>
      </p:pic>
    </p:spTree>
    <p:extLst>
      <p:ext uri="{BB962C8B-B14F-4D97-AF65-F5344CB8AC3E}">
        <p14:creationId xmlns:p14="http://schemas.microsoft.com/office/powerpoint/2010/main" val="259230815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4"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55"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26CB35D-56FB-DECD-55C6-687075E78EE4}"/>
              </a:ext>
            </a:extLst>
          </p:cNvPr>
          <p:cNvSpPr>
            <a:spLocks noGrp="1"/>
          </p:cNvSpPr>
          <p:nvPr>
            <p:ph type="title"/>
          </p:nvPr>
        </p:nvSpPr>
        <p:spPr>
          <a:xfrm>
            <a:off x="1141412" y="618518"/>
            <a:ext cx="5894387" cy="1478570"/>
          </a:xfrm>
        </p:spPr>
        <p:txBody>
          <a:bodyPr vert="horz" lIns="91440" tIns="45720" rIns="91440" bIns="45720" rtlCol="0" anchor="b">
            <a:normAutofit/>
          </a:bodyPr>
          <a:lstStyle/>
          <a:p>
            <a:r>
              <a:rPr lang="en-US" sz="3600"/>
              <a:t>Regina Joie enriquez</a:t>
            </a:r>
          </a:p>
        </p:txBody>
      </p:sp>
      <p:sp>
        <p:nvSpPr>
          <p:cNvPr id="4" name="Text Placeholder 3">
            <a:extLst>
              <a:ext uri="{FF2B5EF4-FFF2-40B4-BE49-F238E27FC236}">
                <a16:creationId xmlns:a16="http://schemas.microsoft.com/office/drawing/2014/main" id="{515AA80F-21C8-767C-C3F5-8A0047D17D26}"/>
              </a:ext>
            </a:extLst>
          </p:cNvPr>
          <p:cNvSpPr>
            <a:spLocks noGrp="1"/>
          </p:cNvSpPr>
          <p:nvPr>
            <p:ph type="body" sz="half" idx="2"/>
          </p:nvPr>
        </p:nvSpPr>
        <p:spPr>
          <a:xfrm>
            <a:off x="1141412" y="2249487"/>
            <a:ext cx="5894388" cy="3541714"/>
          </a:xfrm>
        </p:spPr>
        <p:txBody>
          <a:bodyPr vert="horz" lIns="91440" tIns="45720" rIns="91440" bIns="45720" rtlCol="0">
            <a:normAutofit/>
          </a:bodyPr>
          <a:lstStyle/>
          <a:p>
            <a:pPr marL="285750" indent="-228600">
              <a:buFont typeface="Arial" panose="020B0604020202020204" pitchFamily="34" charset="0"/>
              <a:buChar char="•"/>
            </a:pPr>
            <a:r>
              <a:rPr lang="en-US" dirty="0"/>
              <a:t>Single mother of one </a:t>
            </a:r>
          </a:p>
          <a:p>
            <a:pPr marL="742950" lvl="1" indent="-228600">
              <a:buFont typeface="Arial" panose="020B0604020202020204" pitchFamily="34" charset="0"/>
              <a:buChar char="•"/>
            </a:pPr>
            <a:r>
              <a:rPr lang="en-US" dirty="0"/>
              <a:t>Ernesto</a:t>
            </a:r>
          </a:p>
          <a:p>
            <a:pPr marL="285750" indent="-228600">
              <a:buFont typeface="Arial" panose="020B0604020202020204" pitchFamily="34" charset="0"/>
              <a:buChar char="•"/>
            </a:pPr>
            <a:r>
              <a:rPr lang="en-US" dirty="0"/>
              <a:t>Breast Cancer Survivor</a:t>
            </a:r>
          </a:p>
          <a:p>
            <a:pPr marL="285750" indent="-228600">
              <a:buFont typeface="Arial" panose="020B0604020202020204" pitchFamily="34" charset="0"/>
              <a:buChar char="•"/>
            </a:pPr>
            <a:r>
              <a:rPr lang="en-US" dirty="0"/>
              <a:t>Determined to live life to the fullest. Life is an adventure. We have one chance to get the adventure right. </a:t>
            </a:r>
          </a:p>
          <a:p>
            <a:pPr marL="285750" indent="-228600">
              <a:buFont typeface="Arial" panose="020B0604020202020204" pitchFamily="34" charset="0"/>
              <a:buChar char="•"/>
            </a:pPr>
            <a:r>
              <a:rPr lang="en-US" dirty="0"/>
              <a:t>Hobbies: </a:t>
            </a:r>
          </a:p>
          <a:p>
            <a:pPr marL="742950" lvl="1" indent="-228600">
              <a:buFont typeface="Arial" panose="020B0604020202020204" pitchFamily="34" charset="0"/>
              <a:buChar char="•"/>
            </a:pPr>
            <a:r>
              <a:rPr lang="en-US" dirty="0"/>
              <a:t>Playing the guitar </a:t>
            </a:r>
          </a:p>
          <a:p>
            <a:pPr marL="742950" lvl="1" indent="-228600">
              <a:buFont typeface="Arial" panose="020B0604020202020204" pitchFamily="34" charset="0"/>
              <a:buChar char="•"/>
            </a:pPr>
            <a:r>
              <a:rPr lang="en-US" dirty="0"/>
              <a:t>Playing the piano</a:t>
            </a:r>
          </a:p>
          <a:p>
            <a:pPr marL="742950" lvl="1" indent="-228600">
              <a:buFont typeface="Arial" panose="020B0604020202020204" pitchFamily="34" charset="0"/>
              <a:buChar char="•"/>
            </a:pPr>
            <a:r>
              <a:rPr lang="en-US" dirty="0"/>
              <a:t>Reading</a:t>
            </a:r>
          </a:p>
          <a:p>
            <a:pPr marL="285750" indent="-228600">
              <a:buFont typeface="Arial" panose="020B0604020202020204" pitchFamily="34" charset="0"/>
              <a:buChar char="•"/>
            </a:pPr>
            <a:endParaRPr lang="en-US" dirty="0"/>
          </a:p>
        </p:txBody>
      </p:sp>
      <p:pic>
        <p:nvPicPr>
          <p:cNvPr id="6" name="Content Placeholder 5">
            <a:extLst>
              <a:ext uri="{FF2B5EF4-FFF2-40B4-BE49-F238E27FC236}">
                <a16:creationId xmlns:a16="http://schemas.microsoft.com/office/drawing/2014/main" id="{C59B34BF-0038-FB20-485A-351EA899CA10}"/>
              </a:ext>
            </a:extLst>
          </p:cNvPr>
          <p:cNvPicPr>
            <a:picLocks noGrp="1" noChangeAspect="1"/>
          </p:cNvPicPr>
          <p:nvPr>
            <p:ph type="pic" idx="1"/>
          </p:nvPr>
        </p:nvPicPr>
        <p:blipFill rotWithShape="1">
          <a:blip r:embed="rId4"/>
          <a:srcRect l="26551" r="13299" b="-2"/>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13773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45BD-6377-7988-738D-D0159BAA47D1}"/>
              </a:ext>
            </a:extLst>
          </p:cNvPr>
          <p:cNvSpPr>
            <a:spLocks noGrp="1"/>
          </p:cNvSpPr>
          <p:nvPr>
            <p:ph type="title"/>
          </p:nvPr>
        </p:nvSpPr>
        <p:spPr/>
        <p:txBody>
          <a:bodyPr/>
          <a:lstStyle/>
          <a:p>
            <a:r>
              <a:rPr lang="en-US" dirty="0"/>
              <a:t>Team </a:t>
            </a:r>
            <a:r>
              <a:rPr lang="en-US" dirty="0" err="1"/>
              <a:t>Me</a:t>
            </a:r>
            <a:r>
              <a:rPr lang="en-US" b="1" dirty="0" err="1"/>
              <a:t>TILL</a:t>
            </a:r>
            <a:r>
              <a:rPr lang="en-US" dirty="0" err="1"/>
              <a:t>ica</a:t>
            </a:r>
            <a:endParaRPr lang="en-US" dirty="0"/>
          </a:p>
        </p:txBody>
      </p:sp>
      <p:sp>
        <p:nvSpPr>
          <p:cNvPr id="3" name="Text Placeholder 2">
            <a:extLst>
              <a:ext uri="{FF2B5EF4-FFF2-40B4-BE49-F238E27FC236}">
                <a16:creationId xmlns:a16="http://schemas.microsoft.com/office/drawing/2014/main" id="{B402C242-9081-5ACE-C547-9FCB3802CF76}"/>
              </a:ext>
            </a:extLst>
          </p:cNvPr>
          <p:cNvSpPr>
            <a:spLocks noGrp="1"/>
          </p:cNvSpPr>
          <p:nvPr>
            <p:ph type="body" idx="1"/>
          </p:nvPr>
        </p:nvSpPr>
        <p:spPr/>
        <p:txBody>
          <a:bodyPr/>
          <a:lstStyle/>
          <a:p>
            <a:r>
              <a:rPr lang="en-US" dirty="0"/>
              <a:t>Cover crop</a:t>
            </a:r>
          </a:p>
        </p:txBody>
      </p:sp>
      <p:pic>
        <p:nvPicPr>
          <p:cNvPr id="18" name="Picture Placeholder 17" descr="A picture containing grass, outdoor, hay, soil&#10;&#10;Description automatically generated">
            <a:extLst>
              <a:ext uri="{FF2B5EF4-FFF2-40B4-BE49-F238E27FC236}">
                <a16:creationId xmlns:a16="http://schemas.microsoft.com/office/drawing/2014/main" id="{51FE22D1-2E76-8BFF-754F-171191CD00A6}"/>
              </a:ext>
            </a:extLst>
          </p:cNvPr>
          <p:cNvPicPr>
            <a:picLocks noGrp="1" noChangeAspect="1"/>
          </p:cNvPicPr>
          <p:nvPr>
            <p:ph type="pic" idx="15"/>
          </p:nvPr>
        </p:nvPicPr>
        <p:blipFill rotWithShape="1">
          <a:blip r:embed="rId2"/>
          <a:srcRect l="2573" t="5497" r="-2573" b="20763"/>
          <a:stretch/>
        </p:blipFill>
        <p:spPr>
          <a:xfrm>
            <a:off x="1211589" y="2666998"/>
            <a:ext cx="3195240" cy="1524000"/>
          </a:xfrm>
        </p:spPr>
      </p:pic>
      <p:sp>
        <p:nvSpPr>
          <p:cNvPr id="12" name="Text Placeholder 11">
            <a:extLst>
              <a:ext uri="{FF2B5EF4-FFF2-40B4-BE49-F238E27FC236}">
                <a16:creationId xmlns:a16="http://schemas.microsoft.com/office/drawing/2014/main" id="{18EECDBE-44C4-FD7F-C2DC-7D0CCC0F362F}"/>
              </a:ext>
            </a:extLst>
          </p:cNvPr>
          <p:cNvSpPr>
            <a:spLocks noGrp="1"/>
          </p:cNvSpPr>
          <p:nvPr>
            <p:ph type="body" sz="half" idx="18"/>
          </p:nvPr>
        </p:nvSpPr>
        <p:spPr/>
        <p:txBody>
          <a:bodyPr>
            <a:normAutofit fontScale="92500"/>
          </a:bodyPr>
          <a:lstStyle/>
          <a:p>
            <a:r>
              <a:rPr lang="en-US" dirty="0"/>
              <a:t>Slows erosion, improves soil health, enhances water availability, increases biodiversity, and controls pests and disease</a:t>
            </a:r>
          </a:p>
        </p:txBody>
      </p:sp>
      <p:sp>
        <p:nvSpPr>
          <p:cNvPr id="5" name="Text Placeholder 4">
            <a:extLst>
              <a:ext uri="{FF2B5EF4-FFF2-40B4-BE49-F238E27FC236}">
                <a16:creationId xmlns:a16="http://schemas.microsoft.com/office/drawing/2014/main" id="{06BC8DA2-3866-086F-09C2-E6A99E75FDE2}"/>
              </a:ext>
            </a:extLst>
          </p:cNvPr>
          <p:cNvSpPr>
            <a:spLocks noGrp="1"/>
          </p:cNvSpPr>
          <p:nvPr>
            <p:ph type="body" sz="quarter" idx="3"/>
          </p:nvPr>
        </p:nvSpPr>
        <p:spPr/>
        <p:txBody>
          <a:bodyPr/>
          <a:lstStyle/>
          <a:p>
            <a:r>
              <a:rPr lang="en-US" dirty="0"/>
              <a:t>No till</a:t>
            </a:r>
          </a:p>
        </p:txBody>
      </p:sp>
      <p:sp>
        <p:nvSpPr>
          <p:cNvPr id="13" name="Text Placeholder 12">
            <a:extLst>
              <a:ext uri="{FF2B5EF4-FFF2-40B4-BE49-F238E27FC236}">
                <a16:creationId xmlns:a16="http://schemas.microsoft.com/office/drawing/2014/main" id="{623C2EA6-6781-E2F7-789D-5045A81EBE52}"/>
              </a:ext>
            </a:extLst>
          </p:cNvPr>
          <p:cNvSpPr>
            <a:spLocks noGrp="1"/>
          </p:cNvSpPr>
          <p:nvPr>
            <p:ph type="body" sz="half" idx="19"/>
          </p:nvPr>
        </p:nvSpPr>
        <p:spPr/>
        <p:txBody>
          <a:bodyPr>
            <a:normAutofit lnSpcReduction="10000"/>
          </a:bodyPr>
          <a:lstStyle/>
          <a:p>
            <a:r>
              <a:rPr lang="en-US" dirty="0"/>
              <a:t>The minimization of soil disturbance that assist in keeping carbon in the soil and increase biodiversity</a:t>
            </a:r>
          </a:p>
        </p:txBody>
      </p:sp>
      <p:sp>
        <p:nvSpPr>
          <p:cNvPr id="7" name="Text Placeholder 6">
            <a:extLst>
              <a:ext uri="{FF2B5EF4-FFF2-40B4-BE49-F238E27FC236}">
                <a16:creationId xmlns:a16="http://schemas.microsoft.com/office/drawing/2014/main" id="{B66C17FF-512B-A752-D7C6-1BFD32431DCF}"/>
              </a:ext>
            </a:extLst>
          </p:cNvPr>
          <p:cNvSpPr>
            <a:spLocks noGrp="1"/>
          </p:cNvSpPr>
          <p:nvPr>
            <p:ph type="body" sz="quarter" idx="13"/>
          </p:nvPr>
        </p:nvSpPr>
        <p:spPr/>
        <p:txBody>
          <a:bodyPr/>
          <a:lstStyle/>
          <a:p>
            <a:r>
              <a:rPr lang="en-US" dirty="0"/>
              <a:t>reduced till</a:t>
            </a:r>
          </a:p>
        </p:txBody>
      </p:sp>
      <p:sp>
        <p:nvSpPr>
          <p:cNvPr id="14" name="Text Placeholder 13">
            <a:extLst>
              <a:ext uri="{FF2B5EF4-FFF2-40B4-BE49-F238E27FC236}">
                <a16:creationId xmlns:a16="http://schemas.microsoft.com/office/drawing/2014/main" id="{C235AE4B-08A3-20EB-7DDB-333BC95526AA}"/>
              </a:ext>
            </a:extLst>
          </p:cNvPr>
          <p:cNvSpPr>
            <a:spLocks noGrp="1"/>
          </p:cNvSpPr>
          <p:nvPr>
            <p:ph type="body" sz="half" idx="20"/>
          </p:nvPr>
        </p:nvSpPr>
        <p:spPr/>
        <p:txBody>
          <a:bodyPr>
            <a:normAutofit lnSpcReduction="10000"/>
          </a:bodyPr>
          <a:lstStyle/>
          <a:p>
            <a:r>
              <a:rPr lang="en-US" dirty="0"/>
              <a:t>Soil disturbance is only in the top few inches, allowing for soil microbes to continue to diversify</a:t>
            </a:r>
          </a:p>
        </p:txBody>
      </p:sp>
      <p:pic>
        <p:nvPicPr>
          <p:cNvPr id="1028" name="Picture 4">
            <a:extLst>
              <a:ext uri="{FF2B5EF4-FFF2-40B4-BE49-F238E27FC236}">
                <a16:creationId xmlns:a16="http://schemas.microsoft.com/office/drawing/2014/main" id="{42CA72E9-8E2D-B8F2-2EE6-E4FB057DF166}"/>
              </a:ext>
            </a:extLst>
          </p:cNvPr>
          <p:cNvPicPr>
            <a:picLocks noGrp="1" noChangeAspect="1" noChangeArrowheads="1"/>
          </p:cNvPicPr>
          <p:nvPr>
            <p:ph type="pic" idx="21"/>
          </p:nvPr>
        </p:nvPicPr>
        <p:blipFill>
          <a:blip r:embed="rId3">
            <a:extLst>
              <a:ext uri="{28A0092B-C50C-407E-A947-70E740481C1C}">
                <a14:useLocalDpi xmlns:a14="http://schemas.microsoft.com/office/drawing/2010/main" val="0"/>
              </a:ext>
            </a:extLst>
          </a:blip>
          <a:srcRect t="2357" b="235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till corn planting in Albany, Missouri. (Photo CC-licensed by the University of Missouri CAFNR)">
            <a:extLst>
              <a:ext uri="{FF2B5EF4-FFF2-40B4-BE49-F238E27FC236}">
                <a16:creationId xmlns:a16="http://schemas.microsoft.com/office/drawing/2014/main" id="{A9D3A767-7F65-A528-6F44-086CF6D01E7D}"/>
              </a:ext>
            </a:extLst>
          </p:cNvPr>
          <p:cNvPicPr>
            <a:picLocks noGrp="1" noChangeAspect="1" noChangeArrowheads="1"/>
          </p:cNvPicPr>
          <p:nvPr>
            <p:ph type="pic" idx="22"/>
          </p:nvPr>
        </p:nvPicPr>
        <p:blipFill>
          <a:blip r:embed="rId4">
            <a:extLst>
              <a:ext uri="{28A0092B-C50C-407E-A947-70E740481C1C}">
                <a14:useLocalDpi xmlns:a14="http://schemas.microsoft.com/office/drawing/2010/main" val="0"/>
              </a:ext>
            </a:extLst>
          </a:blip>
          <a:srcRect t="14232" b="1423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329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17C29C-1C5D-F7C3-2D27-58426FB730E5}"/>
              </a:ext>
            </a:extLst>
          </p:cNvPr>
          <p:cNvSpPr>
            <a:spLocks noGrp="1"/>
          </p:cNvSpPr>
          <p:nvPr>
            <p:ph type="body" idx="1"/>
          </p:nvPr>
        </p:nvSpPr>
        <p:spPr>
          <a:xfrm>
            <a:off x="799820" y="2511598"/>
            <a:ext cx="3195240" cy="576262"/>
          </a:xfrm>
        </p:spPr>
        <p:txBody>
          <a:bodyPr/>
          <a:lstStyle/>
          <a:p>
            <a:r>
              <a:rPr lang="en-US" dirty="0"/>
              <a:t>Project Background</a:t>
            </a:r>
          </a:p>
        </p:txBody>
      </p:sp>
      <p:sp>
        <p:nvSpPr>
          <p:cNvPr id="6" name="Text Placeholder 5">
            <a:extLst>
              <a:ext uri="{FF2B5EF4-FFF2-40B4-BE49-F238E27FC236}">
                <a16:creationId xmlns:a16="http://schemas.microsoft.com/office/drawing/2014/main" id="{5F757082-7BAB-8770-7168-6D9369A60386}"/>
              </a:ext>
            </a:extLst>
          </p:cNvPr>
          <p:cNvSpPr>
            <a:spLocks noGrp="1"/>
          </p:cNvSpPr>
          <p:nvPr>
            <p:ph type="body" sz="quarter" idx="3"/>
          </p:nvPr>
        </p:nvSpPr>
        <p:spPr>
          <a:xfrm>
            <a:off x="4499902" y="2540114"/>
            <a:ext cx="3200400" cy="576262"/>
          </a:xfrm>
        </p:spPr>
        <p:txBody>
          <a:bodyPr/>
          <a:lstStyle/>
          <a:p>
            <a:r>
              <a:rPr lang="en-US" dirty="0"/>
              <a:t>Methods</a:t>
            </a:r>
          </a:p>
        </p:txBody>
      </p:sp>
      <p:pic>
        <p:nvPicPr>
          <p:cNvPr id="22" name="Picture Placeholder 21" descr="A picture containing grass, outdoor, hay, soil&#10;&#10;Description automatically generated">
            <a:extLst>
              <a:ext uri="{FF2B5EF4-FFF2-40B4-BE49-F238E27FC236}">
                <a16:creationId xmlns:a16="http://schemas.microsoft.com/office/drawing/2014/main" id="{48A3C1E4-E6B0-7C5D-DFC3-E9ECAAA18AE6}"/>
              </a:ext>
            </a:extLst>
          </p:cNvPr>
          <p:cNvPicPr>
            <a:picLocks noGrp="1" noChangeAspect="1"/>
          </p:cNvPicPr>
          <p:nvPr>
            <p:ph type="pic" idx="21"/>
          </p:nvPr>
        </p:nvPicPr>
        <p:blipFill>
          <a:blip r:embed="rId2"/>
          <a:srcRect t="13185" b="13185"/>
          <a:stretch>
            <a:fillRect/>
          </a:stretch>
        </p:blipFill>
        <p:spPr>
          <a:xfrm>
            <a:off x="4495800" y="815205"/>
            <a:ext cx="3200400" cy="1524000"/>
          </a:xfrm>
        </p:spPr>
      </p:pic>
      <p:sp>
        <p:nvSpPr>
          <p:cNvPr id="7" name="Text Placeholder 6">
            <a:extLst>
              <a:ext uri="{FF2B5EF4-FFF2-40B4-BE49-F238E27FC236}">
                <a16:creationId xmlns:a16="http://schemas.microsoft.com/office/drawing/2014/main" id="{1FD546C8-BE33-0829-FD63-D14E85B284DC}"/>
              </a:ext>
            </a:extLst>
          </p:cNvPr>
          <p:cNvSpPr>
            <a:spLocks noGrp="1"/>
          </p:cNvSpPr>
          <p:nvPr>
            <p:ph type="body" sz="quarter" idx="13"/>
          </p:nvPr>
        </p:nvSpPr>
        <p:spPr>
          <a:xfrm>
            <a:off x="8192045" y="2511598"/>
            <a:ext cx="3190741" cy="576262"/>
          </a:xfrm>
        </p:spPr>
        <p:txBody>
          <a:bodyPr/>
          <a:lstStyle/>
          <a:p>
            <a:r>
              <a:rPr lang="en-US" dirty="0"/>
              <a:t>findings</a:t>
            </a:r>
          </a:p>
        </p:txBody>
      </p:sp>
      <p:pic>
        <p:nvPicPr>
          <p:cNvPr id="3" name="Picture Placeholder 2" descr="Man at a cornfield">
            <a:extLst>
              <a:ext uri="{FF2B5EF4-FFF2-40B4-BE49-F238E27FC236}">
                <a16:creationId xmlns:a16="http://schemas.microsoft.com/office/drawing/2014/main" id="{6A7C065A-ACD8-EA4C-80C0-712BD564D05A}"/>
              </a:ext>
            </a:extLst>
          </p:cNvPr>
          <p:cNvPicPr>
            <a:picLocks noGrp="1" noChangeAspect="1"/>
          </p:cNvPicPr>
          <p:nvPr>
            <p:ph type="pic" idx="22"/>
          </p:nvPr>
        </p:nvPicPr>
        <p:blipFill>
          <a:blip r:embed="rId3"/>
          <a:srcRect t="14232" b="14232"/>
          <a:stretch>
            <a:fillRect/>
          </a:stretch>
        </p:blipFill>
        <p:spPr>
          <a:xfrm>
            <a:off x="8192045" y="815205"/>
            <a:ext cx="3195638" cy="1524000"/>
          </a:xfrm>
        </p:spPr>
      </p:pic>
      <p:sp>
        <p:nvSpPr>
          <p:cNvPr id="14" name="Text Placeholder 4">
            <a:extLst>
              <a:ext uri="{FF2B5EF4-FFF2-40B4-BE49-F238E27FC236}">
                <a16:creationId xmlns:a16="http://schemas.microsoft.com/office/drawing/2014/main" id="{297E4303-6391-FE22-2F2A-B4B46C88E4BE}"/>
              </a:ext>
            </a:extLst>
          </p:cNvPr>
          <p:cNvSpPr txBox="1">
            <a:spLocks/>
          </p:cNvSpPr>
          <p:nvPr/>
        </p:nvSpPr>
        <p:spPr>
          <a:xfrm>
            <a:off x="1965653" y="5407826"/>
            <a:ext cx="3195240" cy="57626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en-US" dirty="0"/>
              <a:t>Summary</a:t>
            </a:r>
          </a:p>
        </p:txBody>
      </p:sp>
      <p:sp>
        <p:nvSpPr>
          <p:cNvPr id="18" name="Text Placeholder 4">
            <a:extLst>
              <a:ext uri="{FF2B5EF4-FFF2-40B4-BE49-F238E27FC236}">
                <a16:creationId xmlns:a16="http://schemas.microsoft.com/office/drawing/2014/main" id="{C096C3C3-4393-097B-FBA0-2FAE24154627}"/>
              </a:ext>
            </a:extLst>
          </p:cNvPr>
          <p:cNvSpPr txBox="1">
            <a:spLocks/>
          </p:cNvSpPr>
          <p:nvPr/>
        </p:nvSpPr>
        <p:spPr>
          <a:xfrm>
            <a:off x="6601338" y="5407826"/>
            <a:ext cx="3195240" cy="57626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en-US" dirty="0"/>
              <a:t>thoughts</a:t>
            </a:r>
          </a:p>
        </p:txBody>
      </p:sp>
      <p:pic>
        <p:nvPicPr>
          <p:cNvPr id="20" name="Picture Placeholder 19" descr="A picture containing sky, outdoor, outdoor object, farm machine&#10;&#10;Description automatically generated">
            <a:hlinkClick r:id="rId4" action="ppaction://hlinksldjump"/>
            <a:extLst>
              <a:ext uri="{FF2B5EF4-FFF2-40B4-BE49-F238E27FC236}">
                <a16:creationId xmlns:a16="http://schemas.microsoft.com/office/drawing/2014/main" id="{6696E40B-F2B9-32CB-0A0D-972608AC75F8}"/>
              </a:ext>
            </a:extLst>
          </p:cNvPr>
          <p:cNvPicPr>
            <a:picLocks noGrp="1" noChangeAspect="1"/>
          </p:cNvPicPr>
          <p:nvPr>
            <p:ph type="pic" idx="15"/>
          </p:nvPr>
        </p:nvPicPr>
        <p:blipFill>
          <a:blip r:embed="rId5"/>
          <a:srcRect t="14197" b="14197"/>
          <a:stretch>
            <a:fillRect/>
          </a:stretch>
        </p:blipFill>
        <p:spPr>
          <a:xfrm>
            <a:off x="799423" y="815205"/>
            <a:ext cx="3195637" cy="1524000"/>
          </a:xfrm>
        </p:spPr>
      </p:pic>
      <p:pic>
        <p:nvPicPr>
          <p:cNvPr id="21" name="Picture Placeholder 19" descr="Box of vegetables on a farm">
            <a:extLst>
              <a:ext uri="{FF2B5EF4-FFF2-40B4-BE49-F238E27FC236}">
                <a16:creationId xmlns:a16="http://schemas.microsoft.com/office/drawing/2014/main" id="{F24768A9-89A6-B24E-99D8-7DFC3691E421}"/>
              </a:ext>
            </a:extLst>
          </p:cNvPr>
          <p:cNvPicPr>
            <a:picLocks noChangeAspect="1"/>
          </p:cNvPicPr>
          <p:nvPr/>
        </p:nvPicPr>
        <p:blipFill>
          <a:blip r:embed="rId6"/>
          <a:srcRect t="14158" b="14158"/>
          <a:stretch/>
        </p:blipFill>
        <p:spPr>
          <a:xfrm>
            <a:off x="1965256" y="3597159"/>
            <a:ext cx="319563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23" name="Picture Placeholder 19" descr="Rolling hills of wheat">
            <a:extLst>
              <a:ext uri="{FF2B5EF4-FFF2-40B4-BE49-F238E27FC236}">
                <a16:creationId xmlns:a16="http://schemas.microsoft.com/office/drawing/2014/main" id="{8B6138CF-6F8F-A649-9294-384448E91438}"/>
              </a:ext>
            </a:extLst>
          </p:cNvPr>
          <p:cNvPicPr>
            <a:picLocks noChangeAspect="1"/>
          </p:cNvPicPr>
          <p:nvPr/>
        </p:nvPicPr>
        <p:blipFill>
          <a:blip r:embed="rId7"/>
          <a:srcRect t="14198" b="14198"/>
          <a:stretch/>
        </p:blipFill>
        <p:spPr>
          <a:xfrm>
            <a:off x="6600941" y="3571123"/>
            <a:ext cx="319563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37495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4209-9D25-F9A0-9C7E-D2903723DDB5}"/>
              </a:ext>
            </a:extLst>
          </p:cNvPr>
          <p:cNvSpPr>
            <a:spLocks noGrp="1"/>
          </p:cNvSpPr>
          <p:nvPr>
            <p:ph type="title"/>
          </p:nvPr>
        </p:nvSpPr>
        <p:spPr>
          <a:xfrm>
            <a:off x="1141413" y="618518"/>
            <a:ext cx="4459286" cy="1478570"/>
          </a:xfrm>
        </p:spPr>
        <p:txBody>
          <a:bodyPr>
            <a:normAutofit/>
          </a:bodyPr>
          <a:lstStyle/>
          <a:p>
            <a:r>
              <a:rPr lang="en-US" sz="3200" dirty="0"/>
              <a:t>Project background</a:t>
            </a:r>
          </a:p>
        </p:txBody>
      </p:sp>
      <p:sp>
        <p:nvSpPr>
          <p:cNvPr id="3" name="Content Placeholder 2">
            <a:extLst>
              <a:ext uri="{FF2B5EF4-FFF2-40B4-BE49-F238E27FC236}">
                <a16:creationId xmlns:a16="http://schemas.microsoft.com/office/drawing/2014/main" id="{3F025E87-16E9-9268-63DA-25FEAE8776AC}"/>
              </a:ext>
            </a:extLst>
          </p:cNvPr>
          <p:cNvSpPr>
            <a:spLocks noGrp="1"/>
          </p:cNvSpPr>
          <p:nvPr>
            <p:ph idx="1"/>
          </p:nvPr>
        </p:nvSpPr>
        <p:spPr>
          <a:xfrm>
            <a:off x="1141412" y="2249487"/>
            <a:ext cx="4459287" cy="3965046"/>
          </a:xfrm>
        </p:spPr>
        <p:txBody>
          <a:bodyPr>
            <a:normAutofit/>
          </a:bodyPr>
          <a:lstStyle/>
          <a:p>
            <a:r>
              <a:rPr lang="en-US" sz="2000" dirty="0"/>
              <a:t>Innovative farming methods are being implemented to produce healthier crops</a:t>
            </a:r>
          </a:p>
          <a:p>
            <a:r>
              <a:rPr lang="en-US" sz="2000" dirty="0"/>
              <a:t>Soil health is vital in sustaining living ecosystems that support plants, animals, and humans</a:t>
            </a:r>
          </a:p>
          <a:p>
            <a:endParaRPr lang="en-US" sz="2000" dirty="0"/>
          </a:p>
        </p:txBody>
      </p:sp>
      <p:pic>
        <p:nvPicPr>
          <p:cNvPr id="7" name="Graphic 6">
            <a:extLst>
              <a:ext uri="{FF2B5EF4-FFF2-40B4-BE49-F238E27FC236}">
                <a16:creationId xmlns:a16="http://schemas.microsoft.com/office/drawing/2014/main" id="{2E30C1CF-15A3-DF16-5C8A-EDBEE4A1DFED}"/>
              </a:ext>
            </a:extLst>
          </p:cNvPr>
          <p:cNvPicPr>
            <a:picLocks noChangeAspect="1"/>
          </p:cNvPicPr>
          <p:nvPr/>
        </p:nvPicPr>
        <p:blipFill rotWithShape="1">
          <a:blip r:embed="rId3"/>
          <a:srcRect l="-891" t="-4668" r="-1345" b="-3150"/>
          <a:stretch/>
        </p:blipFill>
        <p:spPr>
          <a:xfrm>
            <a:off x="6048468" y="66245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extBox 3">
            <a:extLst>
              <a:ext uri="{FF2B5EF4-FFF2-40B4-BE49-F238E27FC236}">
                <a16:creationId xmlns:a16="http://schemas.microsoft.com/office/drawing/2014/main" id="{A827E79D-1051-4382-B9F1-4F444B98329C}"/>
              </a:ext>
            </a:extLst>
          </p:cNvPr>
          <p:cNvSpPr txBox="1"/>
          <p:nvPr/>
        </p:nvSpPr>
        <p:spPr>
          <a:xfrm>
            <a:off x="6096000" y="6323308"/>
            <a:ext cx="5977180" cy="261610"/>
          </a:xfrm>
          <a:prstGeom prst="rect">
            <a:avLst/>
          </a:prstGeom>
          <a:noFill/>
        </p:spPr>
        <p:txBody>
          <a:bodyPr wrap="square" rtlCol="0">
            <a:spAutoFit/>
          </a:bodyPr>
          <a:lstStyle/>
          <a:p>
            <a:r>
              <a:rPr lang="en-US" sz="1100" i="1" dirty="0"/>
              <a:t>https://</a:t>
            </a:r>
            <a:r>
              <a:rPr lang="en-US" sz="1100" i="1" dirty="0" err="1"/>
              <a:t>www.nrcs.usda.gov</a:t>
            </a:r>
            <a:r>
              <a:rPr lang="en-US" sz="1100" i="1" dirty="0"/>
              <a:t>/</a:t>
            </a:r>
            <a:r>
              <a:rPr lang="en-US" sz="1100" i="1" dirty="0" err="1"/>
              <a:t>wps</a:t>
            </a:r>
            <a:r>
              <a:rPr lang="en-US" sz="1100" i="1" dirty="0"/>
              <a:t>/portal/</a:t>
            </a:r>
            <a:r>
              <a:rPr lang="en-US" sz="1100" i="1" dirty="0" err="1"/>
              <a:t>nrcs</a:t>
            </a:r>
            <a:r>
              <a:rPr lang="en-US" sz="1100" i="1" dirty="0"/>
              <a:t>/main/soils/health/</a:t>
            </a:r>
          </a:p>
        </p:txBody>
      </p:sp>
    </p:spTree>
    <p:extLst>
      <p:ext uri="{BB962C8B-B14F-4D97-AF65-F5344CB8AC3E}">
        <p14:creationId xmlns:p14="http://schemas.microsoft.com/office/powerpoint/2010/main" val="49057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5686D-1913-FE31-F780-FF15E331CE71}"/>
              </a:ext>
            </a:extLst>
          </p:cNvPr>
          <p:cNvSpPr>
            <a:spLocks noGrp="1"/>
          </p:cNvSpPr>
          <p:nvPr>
            <p:ph type="title"/>
          </p:nvPr>
        </p:nvSpPr>
        <p:spPr/>
        <p:txBody>
          <a:bodyPr/>
          <a:lstStyle/>
          <a:p>
            <a:r>
              <a:rPr lang="en-US" dirty="0"/>
              <a:t>What is tilling?</a:t>
            </a:r>
          </a:p>
        </p:txBody>
      </p:sp>
      <p:pic>
        <p:nvPicPr>
          <p:cNvPr id="9" name="Picture Placeholder 8" descr="Person kneeling in a garden">
            <a:extLst>
              <a:ext uri="{FF2B5EF4-FFF2-40B4-BE49-F238E27FC236}">
                <a16:creationId xmlns:a16="http://schemas.microsoft.com/office/drawing/2014/main" id="{A5A44BCE-6B42-69A1-6711-A3FA921CBC80}"/>
              </a:ext>
            </a:extLst>
          </p:cNvPr>
          <p:cNvPicPr>
            <a:picLocks noGrp="1" noChangeAspect="1"/>
          </p:cNvPicPr>
          <p:nvPr>
            <p:ph type="pic" idx="1"/>
          </p:nvPr>
        </p:nvPicPr>
        <p:blipFill>
          <a:blip r:embed="rId2"/>
          <a:srcRect l="26374" r="26374"/>
          <a:stretch>
            <a:fillRect/>
          </a:stretch>
        </p:blipFill>
        <p:spPr/>
      </p:pic>
      <p:sp>
        <p:nvSpPr>
          <p:cNvPr id="5" name="Text Placeholder 4">
            <a:extLst>
              <a:ext uri="{FF2B5EF4-FFF2-40B4-BE49-F238E27FC236}">
                <a16:creationId xmlns:a16="http://schemas.microsoft.com/office/drawing/2014/main" id="{5CEE52E6-5FA8-5D13-D2DC-1D020BC5E61C}"/>
              </a:ext>
            </a:extLst>
          </p:cNvPr>
          <p:cNvSpPr>
            <a:spLocks noGrp="1"/>
          </p:cNvSpPr>
          <p:nvPr>
            <p:ph type="body" sz="half" idx="2"/>
          </p:nvPr>
        </p:nvSpPr>
        <p:spPr/>
        <p:txBody>
          <a:bodyPr/>
          <a:lstStyle/>
          <a:p>
            <a:r>
              <a:rPr lang="en-US" sz="2800" dirty="0"/>
              <a:t>Traditional practice in farming</a:t>
            </a:r>
          </a:p>
          <a:p>
            <a:r>
              <a:rPr lang="en-US" sz="2800" dirty="0"/>
              <a:t>Prepares the soil through agitation</a:t>
            </a:r>
          </a:p>
          <a:p>
            <a:pPr lvl="1"/>
            <a:r>
              <a:rPr lang="en-US" sz="2400" dirty="0"/>
              <a:t>Digging</a:t>
            </a:r>
          </a:p>
          <a:p>
            <a:pPr lvl="1"/>
            <a:r>
              <a:rPr lang="en-US" sz="2400" dirty="0"/>
              <a:t>Stirring</a:t>
            </a:r>
          </a:p>
          <a:p>
            <a:pPr lvl="1"/>
            <a:r>
              <a:rPr lang="en-US" sz="2400" dirty="0"/>
              <a:t>Overturning</a:t>
            </a:r>
          </a:p>
          <a:p>
            <a:endParaRPr lang="en-US" dirty="0"/>
          </a:p>
        </p:txBody>
      </p:sp>
    </p:spTree>
    <p:extLst>
      <p:ext uri="{BB962C8B-B14F-4D97-AF65-F5344CB8AC3E}">
        <p14:creationId xmlns:p14="http://schemas.microsoft.com/office/powerpoint/2010/main" val="2101452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arrot crops planted in garden">
            <a:extLst>
              <a:ext uri="{FF2B5EF4-FFF2-40B4-BE49-F238E27FC236}">
                <a16:creationId xmlns:a16="http://schemas.microsoft.com/office/drawing/2014/main" id="{7C5DD960-978C-9A70-21CD-1CC1CD3474DD}"/>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1582CA-3057-BC3E-EA98-039A80762DA0}"/>
              </a:ext>
            </a:extLst>
          </p:cNvPr>
          <p:cNvSpPr>
            <a:spLocks noGrp="1"/>
          </p:cNvSpPr>
          <p:nvPr>
            <p:ph type="title"/>
          </p:nvPr>
        </p:nvSpPr>
        <p:spPr/>
        <p:txBody>
          <a:bodyPr/>
          <a:lstStyle/>
          <a:p>
            <a:br>
              <a:rPr lang="en-US" dirty="0"/>
            </a:br>
            <a:r>
              <a:rPr lang="en-US" dirty="0"/>
              <a:t>tilling</a:t>
            </a:r>
          </a:p>
        </p:txBody>
      </p:sp>
      <p:sp>
        <p:nvSpPr>
          <p:cNvPr id="3" name="Content Placeholder 2">
            <a:extLst>
              <a:ext uri="{FF2B5EF4-FFF2-40B4-BE49-F238E27FC236}">
                <a16:creationId xmlns:a16="http://schemas.microsoft.com/office/drawing/2014/main" id="{12A4CE52-1628-91A1-E5CE-B3C5ADF193FF}"/>
              </a:ext>
            </a:extLst>
          </p:cNvPr>
          <p:cNvSpPr>
            <a:spLocks noGrp="1"/>
          </p:cNvSpPr>
          <p:nvPr>
            <p:ph sz="half" idx="1"/>
          </p:nvPr>
        </p:nvSpPr>
        <p:spPr/>
        <p:txBody>
          <a:bodyPr>
            <a:normAutofit fontScale="92500" lnSpcReduction="20000"/>
          </a:bodyPr>
          <a:lstStyle/>
          <a:p>
            <a:pPr marL="0" indent="0">
              <a:buNone/>
            </a:pPr>
            <a:r>
              <a:rPr lang="en-US" dirty="0"/>
              <a:t>BENEFITS</a:t>
            </a:r>
          </a:p>
          <a:p>
            <a:r>
              <a:rPr lang="en-US" dirty="0"/>
              <a:t>Aerates the soil</a:t>
            </a:r>
          </a:p>
          <a:p>
            <a:r>
              <a:rPr lang="en-US" dirty="0"/>
              <a:t>Thought to enhance crop yields</a:t>
            </a:r>
          </a:p>
          <a:p>
            <a:r>
              <a:rPr lang="en-US" dirty="0"/>
              <a:t>Assists fertilizer and organic matter to soil sublayers</a:t>
            </a:r>
          </a:p>
          <a:p>
            <a:endParaRPr lang="en-US" dirty="0"/>
          </a:p>
        </p:txBody>
      </p:sp>
      <p:sp>
        <p:nvSpPr>
          <p:cNvPr id="4" name="Content Placeholder 3">
            <a:extLst>
              <a:ext uri="{FF2B5EF4-FFF2-40B4-BE49-F238E27FC236}">
                <a16:creationId xmlns:a16="http://schemas.microsoft.com/office/drawing/2014/main" id="{87246792-9242-6BB1-FC5D-02AD68F55DAA}"/>
              </a:ext>
            </a:extLst>
          </p:cNvPr>
          <p:cNvSpPr>
            <a:spLocks noGrp="1"/>
          </p:cNvSpPr>
          <p:nvPr>
            <p:ph sz="half" idx="2"/>
          </p:nvPr>
        </p:nvSpPr>
        <p:spPr/>
        <p:txBody>
          <a:bodyPr>
            <a:normAutofit fontScale="92500" lnSpcReduction="20000"/>
          </a:bodyPr>
          <a:lstStyle/>
          <a:p>
            <a:pPr marL="0" indent="0">
              <a:buNone/>
            </a:pPr>
            <a:r>
              <a:rPr lang="en-US" dirty="0"/>
              <a:t>CONS</a:t>
            </a:r>
          </a:p>
          <a:p>
            <a:r>
              <a:rPr lang="en-US" dirty="0"/>
              <a:t>Lack of soil biodiversity</a:t>
            </a:r>
          </a:p>
          <a:p>
            <a:r>
              <a:rPr lang="en-US" dirty="0"/>
              <a:t>Dependency on fertilizer and organic matter</a:t>
            </a:r>
          </a:p>
          <a:p>
            <a:r>
              <a:rPr lang="en-US" dirty="0"/>
              <a:t>Significant amounts of energy expended</a:t>
            </a:r>
          </a:p>
          <a:p>
            <a:r>
              <a:rPr lang="en-US" dirty="0"/>
              <a:t>Lack of water infiltration</a:t>
            </a:r>
          </a:p>
          <a:p>
            <a:r>
              <a:rPr lang="en-US" dirty="0"/>
              <a:t>Does not promote carbon sequestration</a:t>
            </a:r>
          </a:p>
        </p:txBody>
      </p:sp>
    </p:spTree>
    <p:extLst>
      <p:ext uri="{BB962C8B-B14F-4D97-AF65-F5344CB8AC3E}">
        <p14:creationId xmlns:p14="http://schemas.microsoft.com/office/powerpoint/2010/main" val="60432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B91582CA-3057-BC3E-EA98-039A80762DA0}"/>
              </a:ext>
            </a:extLst>
          </p:cNvPr>
          <p:cNvSpPr>
            <a:spLocks noGrp="1"/>
          </p:cNvSpPr>
          <p:nvPr>
            <p:ph type="title"/>
          </p:nvPr>
        </p:nvSpPr>
        <p:spPr>
          <a:xfrm>
            <a:off x="7962519" y="618518"/>
            <a:ext cx="3084891" cy="1478570"/>
          </a:xfrm>
        </p:spPr>
        <p:txBody>
          <a:bodyPr>
            <a:normAutofit fontScale="90000"/>
          </a:bodyPr>
          <a:lstStyle/>
          <a:p>
            <a:br>
              <a:rPr lang="en-US" sz="3200" dirty="0"/>
            </a:br>
            <a:r>
              <a:rPr lang="en-US" sz="3200" dirty="0"/>
              <a:t>Traditional </a:t>
            </a:r>
            <a:br>
              <a:rPr lang="en-US" sz="3200" dirty="0"/>
            </a:br>
            <a:r>
              <a:rPr lang="en-US" sz="3200" dirty="0"/>
              <a:t>vs </a:t>
            </a:r>
            <a:br>
              <a:rPr lang="en-US" sz="3200" dirty="0"/>
            </a:br>
            <a:r>
              <a:rPr lang="en-US" sz="3200" dirty="0"/>
              <a:t>new </a:t>
            </a:r>
          </a:p>
        </p:txBody>
      </p:sp>
      <p:pic>
        <p:nvPicPr>
          <p:cNvPr id="6" name="Picture 5" descr="Carrot crops planted in garden">
            <a:extLst>
              <a:ext uri="{FF2B5EF4-FFF2-40B4-BE49-F238E27FC236}">
                <a16:creationId xmlns:a16="http://schemas.microsoft.com/office/drawing/2014/main" id="{7C5DD960-978C-9A70-21CD-1CC1CD3474DD}"/>
              </a:ext>
            </a:extLst>
          </p:cNvPr>
          <p:cNvPicPr>
            <a:picLocks noChangeAspect="1"/>
          </p:cNvPicPr>
          <p:nvPr/>
        </p:nvPicPr>
        <p:blipFill rotWithShape="1">
          <a:blip r:embed="rId4"/>
          <a:srcRect l="14289" r="12141" b="-1"/>
          <a:stretch/>
        </p:blipFill>
        <p:spPr>
          <a:xfrm>
            <a:off x="-5597" y="10"/>
            <a:ext cx="7558541" cy="6857990"/>
          </a:xfrm>
          <a:prstGeom prst="rect">
            <a:avLst/>
          </a:prstGeom>
        </p:spPr>
      </p:pic>
      <p:grpSp>
        <p:nvGrpSpPr>
          <p:cNvPr id="15" name="Group 14">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6" name="Rectangle 15">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Rectangle 18">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Rectangle 43">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Rectangle 55">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12A4CE52-1628-91A1-E5CE-B3C5ADF193FF}"/>
              </a:ext>
            </a:extLst>
          </p:cNvPr>
          <p:cNvSpPr>
            <a:spLocks noGrp="1"/>
          </p:cNvSpPr>
          <p:nvPr>
            <p:ph idx="1"/>
          </p:nvPr>
        </p:nvSpPr>
        <p:spPr>
          <a:xfrm>
            <a:off x="7962519" y="2249487"/>
            <a:ext cx="3084892" cy="3541714"/>
          </a:xfrm>
        </p:spPr>
        <p:txBody>
          <a:bodyPr>
            <a:normAutofit/>
          </a:bodyPr>
          <a:lstStyle/>
          <a:p>
            <a:pPr marL="0" indent="0">
              <a:buNone/>
            </a:pPr>
            <a:r>
              <a:rPr lang="en-US" sz="1800" dirty="0"/>
              <a:t>Is the traditional method of tilling required to continue to produce healthy yields of crop or are these new methods of farming more beneficial for healthier yields of crops? </a:t>
            </a:r>
          </a:p>
          <a:p>
            <a:pPr marL="0" indent="0">
              <a:buNone/>
            </a:pPr>
            <a:endParaRPr lang="en-US" sz="1800" dirty="0"/>
          </a:p>
        </p:txBody>
      </p:sp>
    </p:spTree>
    <p:extLst>
      <p:ext uri="{BB962C8B-B14F-4D97-AF65-F5344CB8AC3E}">
        <p14:creationId xmlns:p14="http://schemas.microsoft.com/office/powerpoint/2010/main" val="1565141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 name="Rectangle 1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12" name="Title 11">
            <a:extLst>
              <a:ext uri="{FF2B5EF4-FFF2-40B4-BE49-F238E27FC236}">
                <a16:creationId xmlns:a16="http://schemas.microsoft.com/office/drawing/2014/main" id="{60CED7A1-FC83-13AB-77A9-69EE57DC5D68}"/>
              </a:ext>
            </a:extLst>
          </p:cNvPr>
          <p:cNvSpPr>
            <a:spLocks noGrp="1"/>
          </p:cNvSpPr>
          <p:nvPr>
            <p:ph type="title"/>
          </p:nvPr>
        </p:nvSpPr>
        <p:spPr>
          <a:xfrm>
            <a:off x="6448425" y="618518"/>
            <a:ext cx="4598985" cy="1478570"/>
          </a:xfrm>
        </p:spPr>
        <p:txBody>
          <a:bodyPr>
            <a:normAutofit/>
          </a:bodyPr>
          <a:lstStyle/>
          <a:p>
            <a:r>
              <a:rPr lang="en-US" dirty="0"/>
              <a:t>methods</a:t>
            </a:r>
          </a:p>
        </p:txBody>
      </p:sp>
      <p:pic>
        <p:nvPicPr>
          <p:cNvPr id="15" name="Picture 14" descr="Complex maths formulae on a blackboard">
            <a:extLst>
              <a:ext uri="{FF2B5EF4-FFF2-40B4-BE49-F238E27FC236}">
                <a16:creationId xmlns:a16="http://schemas.microsoft.com/office/drawing/2014/main" id="{CCA39009-42F3-4288-EF86-20ABB9FCD479}"/>
              </a:ext>
            </a:extLst>
          </p:cNvPr>
          <p:cNvPicPr>
            <a:picLocks noChangeAspect="1"/>
          </p:cNvPicPr>
          <p:nvPr/>
        </p:nvPicPr>
        <p:blipFill rotWithShape="1">
          <a:blip r:embed="rId4"/>
          <a:srcRect l="24487" r="10564" b="-1"/>
          <a:stretch/>
        </p:blipFill>
        <p:spPr>
          <a:xfrm>
            <a:off x="-5597" y="10"/>
            <a:ext cx="6101597" cy="6857990"/>
          </a:xfrm>
          <a:prstGeom prst="rect">
            <a:avLst/>
          </a:prstGeom>
        </p:spPr>
      </p:pic>
      <p:grpSp>
        <p:nvGrpSpPr>
          <p:cNvPr id="23" name="Group 2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4" name="Rectangle 2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Rectangle 2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Rectangle 5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Rectangle 6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13" name="Content Placeholder 12">
            <a:extLst>
              <a:ext uri="{FF2B5EF4-FFF2-40B4-BE49-F238E27FC236}">
                <a16:creationId xmlns:a16="http://schemas.microsoft.com/office/drawing/2014/main" id="{A225323C-4225-F80E-3E4E-FD8A10C18B96}"/>
              </a:ext>
            </a:extLst>
          </p:cNvPr>
          <p:cNvSpPr>
            <a:spLocks noGrp="1"/>
          </p:cNvSpPr>
          <p:nvPr>
            <p:ph idx="1"/>
          </p:nvPr>
        </p:nvSpPr>
        <p:spPr>
          <a:xfrm>
            <a:off x="6448425" y="2249487"/>
            <a:ext cx="4598986" cy="3541714"/>
          </a:xfrm>
        </p:spPr>
        <p:txBody>
          <a:bodyPr>
            <a:normAutofit fontScale="92500" lnSpcReduction="10000"/>
          </a:bodyPr>
          <a:lstStyle/>
          <a:p>
            <a:r>
              <a:rPr lang="en-US" dirty="0"/>
              <a:t>Searched open-source data source of USDA for soil data</a:t>
            </a:r>
          </a:p>
          <a:p>
            <a:r>
              <a:rPr lang="en-US" dirty="0"/>
              <a:t>Wrangled research data to focus on tilling, a farming technique</a:t>
            </a:r>
          </a:p>
          <a:p>
            <a:r>
              <a:rPr lang="en-US" dirty="0"/>
              <a:t>Focused data over a 10-year span</a:t>
            </a:r>
          </a:p>
          <a:p>
            <a:r>
              <a:rPr lang="en-US" dirty="0"/>
              <a:t>Developed a hypothesis for relationship between farming technique and crop production</a:t>
            </a:r>
          </a:p>
        </p:txBody>
      </p:sp>
    </p:spTree>
    <p:extLst>
      <p:ext uri="{BB962C8B-B14F-4D97-AF65-F5344CB8AC3E}">
        <p14:creationId xmlns:p14="http://schemas.microsoft.com/office/powerpoint/2010/main" val="3470345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3221</TotalTime>
  <Words>565</Words>
  <Application>Microsoft Macintosh PowerPoint</Application>
  <PresentationFormat>Widescreen</PresentationFormat>
  <Paragraphs>88</Paragraphs>
  <Slides>19</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Tw Cen MT</vt:lpstr>
      <vt:lpstr>Circuit</vt:lpstr>
      <vt:lpstr>To till or not to till    That is the question</vt:lpstr>
      <vt:lpstr>Regina Joie enriquez</vt:lpstr>
      <vt:lpstr>Team MeTILLica</vt:lpstr>
      <vt:lpstr>PowerPoint Presentation</vt:lpstr>
      <vt:lpstr>Project background</vt:lpstr>
      <vt:lpstr>What is tilling?</vt:lpstr>
      <vt:lpstr> tilling</vt:lpstr>
      <vt:lpstr> Traditional  vs  new </vt:lpstr>
      <vt:lpstr>methods</vt:lpstr>
      <vt:lpstr>PowerPoint Presentation</vt:lpstr>
      <vt:lpstr>PowerPoint Presentation</vt:lpstr>
      <vt:lpstr>findings</vt:lpstr>
      <vt:lpstr>PowerPoint Presentation</vt:lpstr>
      <vt:lpstr>PowerPoint Presentation</vt:lpstr>
      <vt:lpstr>PowerPoint Presentation</vt:lpstr>
      <vt:lpstr>summary</vt:lpstr>
      <vt:lpstr>afterthoughts</vt:lpstr>
      <vt:lpstr>Future learning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till or not to till </dc:title>
  <dc:creator>Regina Joie Enriquez</dc:creator>
  <cp:lastModifiedBy>Regina Joie Enriquez</cp:lastModifiedBy>
  <cp:revision>7</cp:revision>
  <dcterms:created xsi:type="dcterms:W3CDTF">2022-04-28T04:30:23Z</dcterms:created>
  <dcterms:modified xsi:type="dcterms:W3CDTF">2022-05-05T18:14:06Z</dcterms:modified>
</cp:coreProperties>
</file>